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7" r:id="rId4"/>
    <p:sldId id="268" r:id="rId5"/>
    <p:sldId id="269" r:id="rId6"/>
    <p:sldId id="257" r:id="rId7"/>
    <p:sldId id="258" r:id="rId8"/>
    <p:sldId id="259" r:id="rId9"/>
    <p:sldId id="260" r:id="rId10"/>
    <p:sldId id="261" r:id="rId11"/>
    <p:sldId id="262" r:id="rId12"/>
    <p:sldId id="270" r:id="rId13"/>
    <p:sldId id="266" r:id="rId14"/>
    <p:sldId id="271"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0" name="Triangolo rettango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o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grpSp>
        <p:nvGrpSpPr>
          <p:cNvPr id="2" name="Gruppo 1"/>
          <p:cNvGrpSpPr/>
          <p:nvPr/>
        </p:nvGrpSpPr>
        <p:grpSpPr>
          <a:xfrm>
            <a:off x="-3765" y="4953000"/>
            <a:ext cx="9147765" cy="1912088"/>
            <a:chOff x="-3765" y="4832896"/>
            <a:chExt cx="9147765" cy="2032192"/>
          </a:xfrm>
        </p:grpSpPr>
        <p:sp>
          <p:nvSpPr>
            <p:cNvPr id="7" name="Figura a mano liber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igura a mano liber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igura a mano liber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ttore 1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egnaposto data 29"/>
          <p:cNvSpPr>
            <a:spLocks noGrp="1"/>
          </p:cNvSpPr>
          <p:nvPr>
            <p:ph type="dt" sz="half" idx="10"/>
          </p:nvPr>
        </p:nvSpPr>
        <p:spPr/>
        <p:txBody>
          <a:bodyPr/>
          <a:lstStyle>
            <a:lvl1pPr>
              <a:defRPr>
                <a:solidFill>
                  <a:srgbClr val="FFFFFF"/>
                </a:solidFill>
              </a:defRPr>
            </a:lvl1pPr>
            <a:extLst/>
          </a:lstStyle>
          <a:p>
            <a:fld id="{7F49D355-16BD-4E45-BD9A-5EA878CF7CBD}" type="datetimeFigureOut">
              <a:rPr lang="it-IT" smtClean="0"/>
              <a:t>25/01/2023</a:t>
            </a:fld>
            <a:endParaRPr lang="it-IT"/>
          </a:p>
        </p:txBody>
      </p:sp>
      <p:sp>
        <p:nvSpPr>
          <p:cNvPr id="19" name="Segnaposto piè di pagina 18"/>
          <p:cNvSpPr>
            <a:spLocks noGrp="1"/>
          </p:cNvSpPr>
          <p:nvPr>
            <p:ph type="ftr" sz="quarter" idx="11"/>
          </p:nvPr>
        </p:nvSpPr>
        <p:spPr/>
        <p:txBody>
          <a:bodyPr/>
          <a:lstStyle>
            <a:lvl1pPr>
              <a:defRPr>
                <a:solidFill>
                  <a:schemeClr val="accent1">
                    <a:tint val="20000"/>
                  </a:schemeClr>
                </a:solidFill>
              </a:defRPr>
            </a:lvl1pPr>
            <a:extLst/>
          </a:lstStyle>
          <a:p>
            <a:endParaRPr lang="it-IT"/>
          </a:p>
        </p:txBody>
      </p:sp>
      <p:sp>
        <p:nvSpPr>
          <p:cNvPr id="27" name="Segnaposto numero diapositiva 26"/>
          <p:cNvSpPr>
            <a:spLocks noGrp="1"/>
          </p:cNvSpPr>
          <p:nvPr>
            <p:ph type="sldNum" sz="quarter" idx="12"/>
          </p:nvPr>
        </p:nvSpPr>
        <p:spPr/>
        <p:txBody>
          <a:bodyPr/>
          <a:lstStyle>
            <a:lvl1pPr>
              <a:defRPr>
                <a:solidFill>
                  <a:srgbClr val="FFFFFF"/>
                </a:solidFill>
              </a:defRPr>
            </a:lvl1pPr>
            <a:extLst/>
          </a:lstStyle>
          <a:p>
            <a:fld id="{E7A41E1B-4F70-4964-A407-84C68BE8251C}"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a:p>
        </p:txBody>
      </p:sp>
      <p:sp>
        <p:nvSpPr>
          <p:cNvPr id="7" name="Titolo 6"/>
          <p:cNvSpPr>
            <a:spLocks noGrp="1"/>
          </p:cNvSpPr>
          <p:nvPr>
            <p:ph type="title"/>
          </p:nvPr>
        </p:nvSpPr>
        <p:spPr/>
        <p:txBody>
          <a:bodyPr rtlCol="0"/>
          <a:lstStyle>
            <a:extLst/>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a:p>
        </p:txBody>
      </p:sp>
      <p:sp>
        <p:nvSpPr>
          <p:cNvPr id="7" name="Gallone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Gallone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E7A41E1B-4F70-4964-A407-84C68BE8251C}" type="slidenum">
              <a:rPr lang="it-IT" smtClean="0"/>
              <a:t>‹N›</a:t>
            </a:fld>
            <a:endParaRPr lang="it-IT"/>
          </a:p>
        </p:txBody>
      </p:sp>
      <p:sp>
        <p:nvSpPr>
          <p:cNvPr id="8" name="Titolo 7"/>
          <p:cNvSpPr>
            <a:spLocks noGrp="1"/>
          </p:cNvSpPr>
          <p:nvPr>
            <p:ph type="title"/>
          </p:nvPr>
        </p:nvSpPr>
        <p:spPr/>
        <p:txBody>
          <a:bodyPr rtlCol="0"/>
          <a:lstStyle>
            <a:extLst/>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p:txBody>
          <a:bodyPr/>
          <a:lstStyle>
            <a:extLst/>
          </a:lstStyle>
          <a:p>
            <a:fld id="{E7A41E1B-4F70-4964-A407-84C68BE8251C}"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E7A41E1B-4F70-4964-A407-84C68BE8251C}" type="slidenum">
              <a:rPr lang="it-IT" smtClean="0"/>
              <a:t>‹N›</a:t>
            </a:fld>
            <a:endParaRPr lang="it-IT"/>
          </a:p>
        </p:txBody>
      </p:sp>
      <p:sp>
        <p:nvSpPr>
          <p:cNvPr id="6" name="Titolo 5"/>
          <p:cNvSpPr>
            <a:spLocks noGrp="1"/>
          </p:cNvSpPr>
          <p:nvPr>
            <p:ph type="title"/>
          </p:nvPr>
        </p:nvSpPr>
        <p:spPr/>
        <p:txBody>
          <a:bodyPr rtlCol="0"/>
          <a:lstStyle>
            <a:extLst/>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3" name="Segnaposto piè di pagina 2"/>
          <p:cNvSpPr>
            <a:spLocks noGrp="1"/>
          </p:cNvSpPr>
          <p:nvPr>
            <p:ph type="ftr" sz="quarter" idx="11"/>
          </p:nvPr>
        </p:nvSpPr>
        <p:spPr/>
        <p:txBody>
          <a:bodyPr/>
          <a:lstStyle>
            <a:extLst/>
          </a:lstStyle>
          <a:p>
            <a:endParaRPr lang="it-IT"/>
          </a:p>
        </p:txBody>
      </p:sp>
      <p:sp>
        <p:nvSpPr>
          <p:cNvPr id="4" name="Segnaposto numero diapositiva 3"/>
          <p:cNvSpPr>
            <a:spLocks noGrp="1"/>
          </p:cNvSpPr>
          <p:nvPr>
            <p:ph type="sldNum" sz="quarter" idx="12"/>
          </p:nvPr>
        </p:nvSpPr>
        <p:spPr/>
        <p:txBody>
          <a:bodyPr/>
          <a:lstStyle>
            <a:extLst/>
          </a:lstStyle>
          <a:p>
            <a:fld id="{E7A41E1B-4F70-4964-A407-84C68BE8251C}"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727032" y="6407944"/>
            <a:ext cx="1920240" cy="365760"/>
          </a:xfrm>
        </p:spPr>
        <p:txBody>
          <a:bodyPr/>
          <a:lstStyle>
            <a:extLst/>
          </a:lstStyle>
          <a:p>
            <a:fld id="{7F49D355-16BD-4E45-BD9A-5EA878CF7CBD}" type="datetimeFigureOut">
              <a:rPr lang="it-IT" smtClean="0"/>
              <a:t>25/01/2023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E7A41E1B-4F70-4964-A407-84C68BE8251C}"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
        <p:nvSpPr>
          <p:cNvPr id="3" name="Segnaposto im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it-IT" smtClean="0"/>
              <a:t>Fare clic sull'icona per inserire un'immagine</a:t>
            </a:r>
            <a:endParaRPr kumimoji="0" lang="en-US" dirty="0"/>
          </a:p>
        </p:txBody>
      </p:sp>
      <p:sp>
        <p:nvSpPr>
          <p:cNvPr id="5" name="Segnaposto data 4"/>
          <p:cNvSpPr>
            <a:spLocks noGrp="1"/>
          </p:cNvSpPr>
          <p:nvPr>
            <p:ph type="dt" sz="half" idx="10"/>
          </p:nvPr>
        </p:nvSpPr>
        <p:spPr/>
        <p:txBody>
          <a:bodyPr/>
          <a:lstStyle>
            <a:lvl1pPr>
              <a:defRPr>
                <a:solidFill>
                  <a:schemeClr val="tx1"/>
                </a:solidFill>
              </a:defRPr>
            </a:lvl1pPr>
            <a:extLst/>
          </a:lstStyle>
          <a:p>
            <a:fld id="{7F49D355-16BD-4E45-BD9A-5EA878CF7CBD}" type="datetimeFigureOut">
              <a:rPr lang="it-IT" smtClean="0"/>
              <a:t>25/01/2023</a:t>
            </a:fld>
            <a:endParaRPr lang="it-IT"/>
          </a:p>
        </p:txBody>
      </p:sp>
      <p:sp>
        <p:nvSpPr>
          <p:cNvPr id="6" name="Segnaposto piè di pagina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t-IT"/>
          </a:p>
        </p:txBody>
      </p:sp>
      <p:sp>
        <p:nvSpPr>
          <p:cNvPr id="7" name="Segnaposto numero diapositiva 6"/>
          <p:cNvSpPr>
            <a:spLocks noGrp="1"/>
          </p:cNvSpPr>
          <p:nvPr>
            <p:ph type="sldNum" sz="quarter" idx="12"/>
          </p:nvPr>
        </p:nvSpPr>
        <p:spPr/>
        <p:txBody>
          <a:bodyPr/>
          <a:lstStyle>
            <a:lvl1pPr>
              <a:defRPr>
                <a:solidFill>
                  <a:schemeClr val="tx1"/>
                </a:solidFill>
              </a:defRPr>
            </a:lvl1pPr>
            <a:extLst/>
          </a:lstStyle>
          <a:p>
            <a:fld id="{E7A41E1B-4F70-4964-A407-84C68BE8251C}" type="slidenum">
              <a:rPr lang="it-IT" smtClean="0"/>
              <a:t>‹N›</a:t>
            </a:fld>
            <a:endParaRPr lang="it-IT"/>
          </a:p>
        </p:txBody>
      </p:sp>
      <p:sp>
        <p:nvSpPr>
          <p:cNvPr id="2" name="Tito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it-IT" smtClean="0"/>
              <a:t>Fare clic per modificare lo stile del titolo</a:t>
            </a:r>
            <a:endParaRPr kumimoji="0" lang="en-US"/>
          </a:p>
        </p:txBody>
      </p:sp>
      <p:sp>
        <p:nvSpPr>
          <p:cNvPr id="8" name="Figura a mano liber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igura a mano liber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olo rettangolo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ttore 1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Gallone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Gallone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481329"/>
            <a:ext cx="8229600" cy="4386071"/>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44013" y="274640"/>
            <a:ext cx="1777470" cy="5592761"/>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41"/>
            <a:ext cx="6324600" cy="5592760"/>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7F49D355-16BD-4E45-BD9A-5EA878CF7CBD}" type="datetimeFigureOut">
              <a:rPr lang="it-IT" smtClean="0"/>
              <a:t>25/01/2023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E7A41E1B-4F70-4964-A407-84C68BE8251C}"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lumMod val="75000"/>
            </a:schemeClr>
          </a:fgClr>
          <a:bgClr>
            <a:schemeClr val="bg1"/>
          </a:bgClr>
        </a:pattFill>
        <a:effectLst/>
      </p:bgPr>
    </p:bg>
    <p:spTree>
      <p:nvGrpSpPr>
        <p:cNvPr id="1" name=""/>
        <p:cNvGrpSpPr/>
        <p:nvPr/>
      </p:nvGrpSpPr>
      <p:grpSpPr>
        <a:xfrm>
          <a:off x="0" y="0"/>
          <a:ext cx="0" cy="0"/>
          <a:chOff x="0" y="0"/>
          <a:chExt cx="0" cy="0"/>
        </a:xfrm>
      </p:grpSpPr>
      <p:sp>
        <p:nvSpPr>
          <p:cNvPr id="13" name="Figura a mano liber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igura a mano liber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olo rettangolo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ttore 1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egnaposto tito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F49D355-16BD-4E45-BD9A-5EA878CF7CBD}" type="datetimeFigureOut">
              <a:rPr lang="it-IT" smtClean="0"/>
              <a:t>25/01/2023</a:t>
            </a:fld>
            <a:endParaRPr lang="it-IT"/>
          </a:p>
        </p:txBody>
      </p:sp>
      <p:sp>
        <p:nvSpPr>
          <p:cNvPr id="22" name="Segnaposto piè di pagina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t-IT"/>
          </a:p>
        </p:txBody>
      </p:sp>
      <p:sp>
        <p:nvSpPr>
          <p:cNvPr id="18" name="Segnaposto numero diapositiva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7A41E1B-4F70-4964-A407-84C68BE8251C}"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88641"/>
            <a:ext cx="590550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141042"/>
            <a:ext cx="5135761" cy="302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3450129"/>
            <a:ext cx="123825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5816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lnSpcReduction="10000"/>
          </a:bodyPr>
          <a:lstStyle/>
          <a:p>
            <a:r>
              <a:rPr lang="it-IT" dirty="0" smtClean="0"/>
              <a:t>Il concetto </a:t>
            </a:r>
            <a:r>
              <a:rPr lang="it-IT" dirty="0"/>
              <a:t>di </a:t>
            </a:r>
            <a:r>
              <a:rPr lang="it-IT" dirty="0" smtClean="0"/>
              <a:t>competenza, </a:t>
            </a:r>
            <a:r>
              <a:rPr lang="it-IT" dirty="0"/>
              <a:t>che ha varie e possibili definizioni in letteratura, </a:t>
            </a:r>
            <a:r>
              <a:rPr lang="it-IT" dirty="0" smtClean="0"/>
              <a:t> </a:t>
            </a:r>
            <a:r>
              <a:rPr lang="it-IT" dirty="0"/>
              <a:t>comporta </a:t>
            </a:r>
            <a:r>
              <a:rPr lang="it-IT" dirty="0" smtClean="0"/>
              <a:t> </a:t>
            </a:r>
            <a:r>
              <a:rPr lang="it-IT" dirty="0"/>
              <a:t>uno spostamento dal “sapere” al “saper fare con quello che so”.</a:t>
            </a:r>
          </a:p>
          <a:p>
            <a:endParaRPr lang="it-IT" dirty="0"/>
          </a:p>
          <a:p>
            <a:r>
              <a:rPr lang="it-IT" dirty="0"/>
              <a:t>Questo spostamento ha chiaramente un impatto sulla didattica, che si incentra meno sui contenuti, ma più su situazioni di senso che gli allievi sono chiamati ad affrontare e risolvere, comunemente conosciute come “situazioni problema”.</a:t>
            </a:r>
          </a:p>
        </p:txBody>
      </p:sp>
    </p:spTree>
    <p:extLst>
      <p:ext uri="{BB962C8B-B14F-4D97-AF65-F5344CB8AC3E}">
        <p14:creationId xmlns:p14="http://schemas.microsoft.com/office/powerpoint/2010/main" val="1785821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674635"/>
          </a:xfrm>
        </p:spPr>
        <p:txBody>
          <a:bodyPr>
            <a:normAutofit fontScale="92500"/>
          </a:bodyPr>
          <a:lstStyle/>
          <a:p>
            <a:r>
              <a:rPr lang="it-IT" dirty="0" smtClean="0">
                <a:solidFill>
                  <a:srgbClr val="FF0000"/>
                </a:solidFill>
              </a:rPr>
              <a:t>Le </a:t>
            </a:r>
            <a:r>
              <a:rPr lang="it-IT" dirty="0">
                <a:solidFill>
                  <a:srgbClr val="FF0000"/>
                </a:solidFill>
              </a:rPr>
              <a:t>competenze </a:t>
            </a:r>
            <a:r>
              <a:rPr lang="it-IT" dirty="0"/>
              <a:t>sono le capacità di un allievo di saper affrontare situazioni conosciute o nuove, mobilitando un insieme coordinato di </a:t>
            </a:r>
            <a:r>
              <a:rPr lang="it-IT" dirty="0" err="1"/>
              <a:t>saperi</a:t>
            </a:r>
            <a:r>
              <a:rPr lang="it-IT" dirty="0"/>
              <a:t> e di capacità/abilità all’interno di una disponibilità a coinvolgersi cognitivamente ed emotivamente</a:t>
            </a:r>
            <a:r>
              <a:rPr lang="it-IT" dirty="0" smtClean="0"/>
              <a:t>.</a:t>
            </a:r>
          </a:p>
          <a:p>
            <a:r>
              <a:rPr lang="it-IT" dirty="0" smtClean="0"/>
              <a:t> </a:t>
            </a:r>
            <a:r>
              <a:rPr lang="it-IT" dirty="0"/>
              <a:t>Le risorse sono i </a:t>
            </a:r>
            <a:r>
              <a:rPr lang="it-IT" dirty="0" err="1"/>
              <a:t>saperi</a:t>
            </a:r>
            <a:r>
              <a:rPr lang="it-IT" dirty="0"/>
              <a:t>, saper-fare e saper-essere necessari/conseguenti all’ apprendimento/acquisizione delle competenze</a:t>
            </a:r>
          </a:p>
          <a:p>
            <a:endParaRPr lang="it-IT" dirty="0"/>
          </a:p>
          <a:p>
            <a:r>
              <a:rPr lang="it-IT" dirty="0">
                <a:solidFill>
                  <a:srgbClr val="FF0000"/>
                </a:solidFill>
              </a:rPr>
              <a:t>Mirare a competenze implica attività didattiche diverse dal far apprendere risorse: </a:t>
            </a:r>
            <a:r>
              <a:rPr lang="it-IT" dirty="0" err="1"/>
              <a:t>saperi</a:t>
            </a:r>
            <a:r>
              <a:rPr lang="it-IT" dirty="0"/>
              <a:t> (informazioni, nozioni, concetti) o saper-fare (procedure o strategie).</a:t>
            </a:r>
          </a:p>
          <a:p>
            <a:endParaRPr lang="it-IT" dirty="0"/>
          </a:p>
        </p:txBody>
      </p:sp>
    </p:spTree>
    <p:extLst>
      <p:ext uri="{BB962C8B-B14F-4D97-AF65-F5344CB8AC3E}">
        <p14:creationId xmlns:p14="http://schemas.microsoft.com/office/powerpoint/2010/main" val="3088582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endParaRPr lang="it-IT" dirty="0"/>
          </a:p>
          <a:p>
            <a:r>
              <a:rPr lang="it-IT" dirty="0"/>
              <a:t>essere necessarie per le competenze</a:t>
            </a:r>
          </a:p>
          <a:p>
            <a:r>
              <a:rPr lang="it-IT" dirty="0"/>
              <a:t>derivare dalle attività di acquisizione delle competenze.</a:t>
            </a:r>
          </a:p>
          <a:p>
            <a:r>
              <a:rPr lang="it-IT" dirty="0"/>
              <a:t>Le competenze richiedono situazioni didattiche aventi senso, significative, complesse (situazioni problema non a soluzione unica o attività per progetti), realistiche e produttive.</a:t>
            </a:r>
          </a:p>
          <a:p>
            <a:endParaRPr lang="it-IT" dirty="0"/>
          </a:p>
        </p:txBody>
      </p:sp>
      <p:sp>
        <p:nvSpPr>
          <p:cNvPr id="3" name="Titolo 2"/>
          <p:cNvSpPr>
            <a:spLocks noGrp="1"/>
          </p:cNvSpPr>
          <p:nvPr>
            <p:ph type="title"/>
          </p:nvPr>
        </p:nvSpPr>
        <p:spPr/>
        <p:txBody>
          <a:bodyPr>
            <a:normAutofit fontScale="90000"/>
          </a:bodyPr>
          <a:lstStyle/>
          <a:p>
            <a:r>
              <a:rPr lang="it-IT" dirty="0"/>
              <a:t>Le risorse possono:</a:t>
            </a:r>
            <a:br>
              <a:rPr lang="it-IT" dirty="0"/>
            </a:br>
            <a:endParaRPr lang="it-IT" dirty="0"/>
          </a:p>
        </p:txBody>
      </p:sp>
    </p:spTree>
    <p:extLst>
      <p:ext uri="{BB962C8B-B14F-4D97-AF65-F5344CB8AC3E}">
        <p14:creationId xmlns:p14="http://schemas.microsoft.com/office/powerpoint/2010/main" val="3215191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Hard </a:t>
            </a:r>
            <a:r>
              <a:rPr lang="it-IT" dirty="0" err="1" smtClean="0"/>
              <a:t>skills</a:t>
            </a:r>
            <a:r>
              <a:rPr lang="it-IT" dirty="0" smtClean="0"/>
              <a:t> e Soft </a:t>
            </a:r>
            <a:r>
              <a:rPr lang="it-IT" dirty="0" err="1" smtClean="0"/>
              <a:t>skills</a:t>
            </a:r>
            <a:endParaRPr lang="it-IT" dirty="0"/>
          </a:p>
        </p:txBody>
      </p:sp>
      <p:sp>
        <p:nvSpPr>
          <p:cNvPr id="3" name="Segnaposto testo 2"/>
          <p:cNvSpPr>
            <a:spLocks noGrp="1"/>
          </p:cNvSpPr>
          <p:nvPr>
            <p:ph type="body" idx="1"/>
          </p:nvPr>
        </p:nvSpPr>
        <p:spPr/>
        <p:txBody>
          <a:bodyPr>
            <a:normAutofit/>
          </a:bodyPr>
          <a:lstStyle/>
          <a:p>
            <a:endParaRPr lang="it-IT" sz="40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2852936"/>
            <a:ext cx="4536504" cy="1944216"/>
          </a:xfrm>
          <a:prstGeom prst="rect">
            <a:avLst/>
          </a:prstGeom>
        </p:spPr>
      </p:pic>
    </p:spTree>
    <p:extLst>
      <p:ext uri="{BB962C8B-B14F-4D97-AF65-F5344CB8AC3E}">
        <p14:creationId xmlns:p14="http://schemas.microsoft.com/office/powerpoint/2010/main" val="360901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it-IT" dirty="0"/>
              <a:t>Possiamo definire le hard </a:t>
            </a:r>
            <a:r>
              <a:rPr lang="it-IT" dirty="0" err="1"/>
              <a:t>skills</a:t>
            </a:r>
            <a:r>
              <a:rPr lang="it-IT" dirty="0"/>
              <a:t> come un pacchetto di competenze “tecniche” che includono capacità linguistiche, informatiche (leggi qui) e di programmazione, dimostrabili attraverso l’esibizione di un attestato o certificato che ne attesti la validità. Vengono generalmente apprese durante il percorso di studi, tramite la frequentazione di un corso specifico o durante una precedente esperienza lavorativa.</a:t>
            </a:r>
          </a:p>
        </p:txBody>
      </p:sp>
      <p:sp>
        <p:nvSpPr>
          <p:cNvPr id="2" name="Titolo 1"/>
          <p:cNvSpPr>
            <a:spLocks noGrp="1"/>
          </p:cNvSpPr>
          <p:nvPr>
            <p:ph type="title"/>
          </p:nvPr>
        </p:nvSpPr>
        <p:spPr/>
        <p:txBody>
          <a:bodyPr/>
          <a:lstStyle/>
          <a:p>
            <a:r>
              <a:rPr lang="it-IT" dirty="0"/>
              <a:t>Cosa Sono le Hard </a:t>
            </a:r>
            <a:r>
              <a:rPr lang="it-IT" dirty="0" err="1" smtClean="0"/>
              <a:t>Skills</a:t>
            </a:r>
            <a:r>
              <a:rPr lang="it-IT" dirty="0" smtClean="0"/>
              <a:t>?</a:t>
            </a:r>
            <a:endParaRPr lang="it-IT" dirty="0"/>
          </a:p>
        </p:txBody>
      </p:sp>
    </p:spTree>
    <p:extLst>
      <p:ext uri="{BB962C8B-B14F-4D97-AF65-F5344CB8AC3E}">
        <p14:creationId xmlns:p14="http://schemas.microsoft.com/office/powerpoint/2010/main" val="214590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10000"/>
          </a:bodyPr>
          <a:lstStyle/>
          <a:p>
            <a:r>
              <a:rPr lang="it-IT" dirty="0"/>
              <a:t>Le hard </a:t>
            </a:r>
            <a:r>
              <a:rPr lang="it-IT" dirty="0" err="1"/>
              <a:t>skills</a:t>
            </a:r>
            <a:r>
              <a:rPr lang="it-IT" dirty="0"/>
              <a:t> sono importanti in quanto rappresentano l’insieme di competenze tecniche necessarie affinché si possa essere considerati idonei a ricoprire la posizione lavorativa per cui si è fatta domanda. Infatti, in ogni annuncio di lavoro vengono inseriti dei requisiti che il candidato deve necessariamente possedere per ricoprire il ruolo proposto. Durante l’analisi del curriculum ed eventualmente in fase di colloquio il </a:t>
            </a:r>
            <a:r>
              <a:rPr lang="it-IT" dirty="0" err="1"/>
              <a:t>recruiter</a:t>
            </a:r>
            <a:r>
              <a:rPr lang="it-IT" dirty="0"/>
              <a:t> si concentrerà su questa sezione per capire se avete i requisiti adatti a vincere la selezione.</a:t>
            </a:r>
          </a:p>
        </p:txBody>
      </p:sp>
      <p:sp>
        <p:nvSpPr>
          <p:cNvPr id="2" name="Titolo 1"/>
          <p:cNvSpPr>
            <a:spLocks noGrp="1"/>
          </p:cNvSpPr>
          <p:nvPr>
            <p:ph type="title"/>
          </p:nvPr>
        </p:nvSpPr>
        <p:spPr/>
        <p:txBody>
          <a:bodyPr/>
          <a:lstStyle/>
          <a:p>
            <a:r>
              <a:rPr lang="it-IT" dirty="0" err="1"/>
              <a:t>Perchè</a:t>
            </a:r>
            <a:r>
              <a:rPr lang="it-IT" dirty="0"/>
              <a:t> Sono Importanti?</a:t>
            </a:r>
          </a:p>
        </p:txBody>
      </p:sp>
    </p:spTree>
    <p:extLst>
      <p:ext uri="{BB962C8B-B14F-4D97-AF65-F5344CB8AC3E}">
        <p14:creationId xmlns:p14="http://schemas.microsoft.com/office/powerpoint/2010/main" val="96646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it-IT" dirty="0"/>
              <a:t>La frequenza di corsi di formazione con rilascio di certificato;</a:t>
            </a:r>
          </a:p>
          <a:p>
            <a:r>
              <a:rPr lang="it-IT" dirty="0"/>
              <a:t>La conoscenza di una o più lingue straniere;</a:t>
            </a:r>
          </a:p>
          <a:p>
            <a:r>
              <a:rPr lang="it-IT" dirty="0"/>
              <a:t>Capacità nell’utilizzo di pacchetti e programmi informatici;</a:t>
            </a:r>
          </a:p>
          <a:p>
            <a:r>
              <a:rPr lang="it-IT" dirty="0"/>
              <a:t>Abilità nell’utilizzo di particolari macchinari e strumenti per la produzione.</a:t>
            </a:r>
          </a:p>
        </p:txBody>
      </p:sp>
      <p:sp>
        <p:nvSpPr>
          <p:cNvPr id="2" name="Titolo 1"/>
          <p:cNvSpPr>
            <a:spLocks noGrp="1"/>
          </p:cNvSpPr>
          <p:nvPr>
            <p:ph type="title"/>
          </p:nvPr>
        </p:nvSpPr>
        <p:spPr/>
        <p:txBody>
          <a:bodyPr/>
          <a:lstStyle/>
          <a:p>
            <a:r>
              <a:rPr lang="it-IT" dirty="0"/>
              <a:t>Hard </a:t>
            </a:r>
            <a:r>
              <a:rPr lang="it-IT" dirty="0" err="1"/>
              <a:t>Skills</a:t>
            </a:r>
            <a:r>
              <a:rPr lang="it-IT" dirty="0"/>
              <a:t>: Esempi</a:t>
            </a:r>
          </a:p>
        </p:txBody>
      </p:sp>
    </p:spTree>
    <p:extLst>
      <p:ext uri="{BB962C8B-B14F-4D97-AF65-F5344CB8AC3E}">
        <p14:creationId xmlns:p14="http://schemas.microsoft.com/office/powerpoint/2010/main" val="2116134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it-IT" dirty="0">
                <a:solidFill>
                  <a:srgbClr val="FF0000"/>
                </a:solidFill>
              </a:rPr>
              <a:t>Le soft </a:t>
            </a:r>
            <a:r>
              <a:rPr lang="it-IT" dirty="0" err="1">
                <a:solidFill>
                  <a:srgbClr val="FF0000"/>
                </a:solidFill>
              </a:rPr>
              <a:t>skills</a:t>
            </a:r>
            <a:r>
              <a:rPr lang="it-IT" dirty="0">
                <a:solidFill>
                  <a:srgbClr val="FF0000"/>
                </a:solidFill>
              </a:rPr>
              <a:t>, o competenze trasversali</a:t>
            </a:r>
            <a:r>
              <a:rPr lang="it-IT" dirty="0"/>
              <a:t>, sono un pacchetto di abilità e competenze generiche che non rientrano nell’ambito tecnico, ma sono di natura personale. Vengono acquisite con l’esperienza e non tramite il percorso di studi come avviene per le hard </a:t>
            </a:r>
            <a:r>
              <a:rPr lang="it-IT" dirty="0" err="1"/>
              <a:t>skills</a:t>
            </a:r>
            <a:r>
              <a:rPr lang="it-IT" dirty="0"/>
              <a:t>. Riguardano abilità soggettive, di tipo relazionale e comportamentale, talvolta difficili da dimostrare.</a:t>
            </a:r>
          </a:p>
        </p:txBody>
      </p:sp>
      <p:sp>
        <p:nvSpPr>
          <p:cNvPr id="2" name="Titolo 1"/>
          <p:cNvSpPr>
            <a:spLocks noGrp="1"/>
          </p:cNvSpPr>
          <p:nvPr>
            <p:ph type="title"/>
          </p:nvPr>
        </p:nvSpPr>
        <p:spPr/>
        <p:txBody>
          <a:bodyPr>
            <a:normAutofit/>
          </a:bodyPr>
          <a:lstStyle/>
          <a:p>
            <a:r>
              <a:rPr lang="it-IT" dirty="0"/>
              <a:t>Cosa sono le Soft </a:t>
            </a:r>
            <a:r>
              <a:rPr lang="it-IT" dirty="0" err="1" smtClean="0"/>
              <a:t>Skill</a:t>
            </a:r>
            <a:r>
              <a:rPr lang="it-IT" dirty="0" smtClean="0"/>
              <a:t>?</a:t>
            </a:r>
            <a:endParaRPr lang="it-IT" dirty="0"/>
          </a:p>
        </p:txBody>
      </p:sp>
    </p:spTree>
    <p:extLst>
      <p:ext uri="{BB962C8B-B14F-4D97-AF65-F5344CB8AC3E}">
        <p14:creationId xmlns:p14="http://schemas.microsoft.com/office/powerpoint/2010/main" val="1172392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it-IT" dirty="0"/>
              <a:t>Le soft </a:t>
            </a:r>
            <a:r>
              <a:rPr lang="it-IT" dirty="0" err="1"/>
              <a:t>skills</a:t>
            </a:r>
            <a:r>
              <a:rPr lang="it-IT" dirty="0"/>
              <a:t> sono considerate importanti </a:t>
            </a:r>
            <a:r>
              <a:rPr lang="it-IT" dirty="0" smtClean="0"/>
              <a:t>in quanto </a:t>
            </a:r>
            <a:r>
              <a:rPr lang="it-IT" dirty="0"/>
              <a:t>le abilità e capacità nel saper affrontare e gestire situazioni e compiti differenti hanno un peso specifico non indifferente. Sviluppare soft </a:t>
            </a:r>
            <a:r>
              <a:rPr lang="it-IT" dirty="0" err="1"/>
              <a:t>skills</a:t>
            </a:r>
            <a:r>
              <a:rPr lang="it-IT" dirty="0"/>
              <a:t> è quindi importante non solo per arricchire il proprio </a:t>
            </a:r>
            <a:r>
              <a:rPr lang="it-IT" dirty="0" smtClean="0"/>
              <a:t>cv </a:t>
            </a:r>
            <a:r>
              <a:rPr lang="it-IT" dirty="0"/>
              <a:t>ma anche per la sfera personale, in quanto sono un ottimo strumento per la gestione di stress, problemi e relazioni interpersonali.</a:t>
            </a:r>
          </a:p>
        </p:txBody>
      </p:sp>
      <p:sp>
        <p:nvSpPr>
          <p:cNvPr id="2" name="Titolo 1"/>
          <p:cNvSpPr>
            <a:spLocks noGrp="1"/>
          </p:cNvSpPr>
          <p:nvPr>
            <p:ph type="title"/>
          </p:nvPr>
        </p:nvSpPr>
        <p:spPr/>
        <p:txBody>
          <a:bodyPr/>
          <a:lstStyle/>
          <a:p>
            <a:r>
              <a:rPr lang="it-IT" dirty="0" err="1"/>
              <a:t>Perchè</a:t>
            </a:r>
            <a:r>
              <a:rPr lang="it-IT" dirty="0"/>
              <a:t> Sono Importanti?</a:t>
            </a:r>
          </a:p>
        </p:txBody>
      </p:sp>
    </p:spTree>
    <p:extLst>
      <p:ext uri="{BB962C8B-B14F-4D97-AF65-F5344CB8AC3E}">
        <p14:creationId xmlns:p14="http://schemas.microsoft.com/office/powerpoint/2010/main" val="1794037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10000"/>
          </a:bodyPr>
          <a:lstStyle/>
          <a:p>
            <a:r>
              <a:rPr lang="it-IT" dirty="0"/>
              <a:t>Pensiero Analitico e Innovazione;</a:t>
            </a:r>
          </a:p>
          <a:p>
            <a:r>
              <a:rPr lang="it-IT" dirty="0"/>
              <a:t>Apprendimento Attivo;</a:t>
            </a:r>
          </a:p>
          <a:p>
            <a:r>
              <a:rPr lang="it-IT" dirty="0"/>
              <a:t>Autonomia;</a:t>
            </a:r>
          </a:p>
          <a:p>
            <a:r>
              <a:rPr lang="it-IT" dirty="0" err="1"/>
              <a:t>Problem</a:t>
            </a:r>
            <a:r>
              <a:rPr lang="it-IT" dirty="0"/>
              <a:t> </a:t>
            </a:r>
            <a:r>
              <a:rPr lang="it-IT" dirty="0" err="1"/>
              <a:t>Solving</a:t>
            </a:r>
            <a:r>
              <a:rPr lang="it-IT" dirty="0"/>
              <a:t>;</a:t>
            </a:r>
          </a:p>
          <a:p>
            <a:r>
              <a:rPr lang="it-IT" dirty="0"/>
              <a:t>Pensiero Critico e Analisi;</a:t>
            </a:r>
          </a:p>
          <a:p>
            <a:r>
              <a:rPr lang="it-IT" dirty="0"/>
              <a:t>Creatività, Originalità e Iniziativa;</a:t>
            </a:r>
          </a:p>
          <a:p>
            <a:r>
              <a:rPr lang="it-IT" dirty="0"/>
              <a:t>Leadership e Influenza Sociale;</a:t>
            </a:r>
          </a:p>
          <a:p>
            <a:r>
              <a:rPr lang="it-IT" dirty="0"/>
              <a:t>Uso, Controllo e Monitoraggio della Tecnologia;</a:t>
            </a:r>
          </a:p>
          <a:p>
            <a:r>
              <a:rPr lang="it-IT" dirty="0"/>
              <a:t>Programmazione;</a:t>
            </a:r>
          </a:p>
          <a:p>
            <a:r>
              <a:rPr lang="it-IT" dirty="0"/>
              <a:t>Flessibilità, Tolleranza allo Stress, Resilienza;</a:t>
            </a:r>
          </a:p>
          <a:p>
            <a:r>
              <a:rPr lang="it-IT" dirty="0"/>
              <a:t>Ideazione di Soluzioni Innovative.</a:t>
            </a:r>
          </a:p>
        </p:txBody>
      </p:sp>
      <p:sp>
        <p:nvSpPr>
          <p:cNvPr id="2" name="Titolo 1"/>
          <p:cNvSpPr>
            <a:spLocks noGrp="1"/>
          </p:cNvSpPr>
          <p:nvPr>
            <p:ph type="title"/>
          </p:nvPr>
        </p:nvSpPr>
        <p:spPr/>
        <p:txBody>
          <a:bodyPr/>
          <a:lstStyle/>
          <a:p>
            <a:r>
              <a:rPr lang="it-IT" dirty="0"/>
              <a:t>Quali Sono le Soft </a:t>
            </a:r>
            <a:r>
              <a:rPr lang="it-IT" dirty="0" err="1"/>
              <a:t>Skills</a:t>
            </a:r>
            <a:r>
              <a:rPr lang="it-IT" dirty="0"/>
              <a:t>?</a:t>
            </a:r>
          </a:p>
        </p:txBody>
      </p:sp>
    </p:spTree>
    <p:extLst>
      <p:ext uri="{BB962C8B-B14F-4D97-AF65-F5344CB8AC3E}">
        <p14:creationId xmlns:p14="http://schemas.microsoft.com/office/powerpoint/2010/main" val="419716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 VALUTAZIONE DELLE COMPETENZE TRASVERSALI</a:t>
            </a:r>
          </a:p>
        </p:txBody>
      </p:sp>
      <p:sp>
        <p:nvSpPr>
          <p:cNvPr id="3" name="Segnaposto testo 2"/>
          <p:cNvSpPr>
            <a:spLocks noGrp="1"/>
          </p:cNvSpPr>
          <p:nvPr>
            <p:ph type="body" idx="1"/>
          </p:nvPr>
        </p:nvSpPr>
        <p:spPr/>
        <p:txBody>
          <a:bodyPr>
            <a:normAutofit/>
          </a:bodyPr>
          <a:lstStyle/>
          <a:p>
            <a:endParaRPr lang="it-IT" sz="4000"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2852936"/>
            <a:ext cx="4608512" cy="1584176"/>
          </a:xfrm>
          <a:prstGeom prst="rect">
            <a:avLst/>
          </a:prstGeom>
        </p:spPr>
      </p:pic>
    </p:spTree>
    <p:extLst>
      <p:ext uri="{BB962C8B-B14F-4D97-AF65-F5344CB8AC3E}">
        <p14:creationId xmlns:p14="http://schemas.microsoft.com/office/powerpoint/2010/main" val="954843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a:bodyPr>
          <a:lstStyle/>
          <a:p>
            <a:r>
              <a:rPr lang="it-IT" dirty="0"/>
              <a:t>La rubrica è lo “strumento” di valutazione per identificare e chiarire aspettative specifiche relative a una data prestazione e per indicare come si sono raggiunti gli obiettivi prestabiliti.</a:t>
            </a:r>
          </a:p>
          <a:p>
            <a:endParaRPr lang="it-IT" dirty="0"/>
          </a:p>
          <a:p>
            <a:r>
              <a:rPr lang="it-IT" dirty="0"/>
              <a:t>Le rubriche permettono allo studente di riflettere su ciò che “sa fare con ciò che sa</a:t>
            </a:r>
            <a:r>
              <a:rPr lang="it-IT" dirty="0" smtClean="0"/>
              <a:t>”.</a:t>
            </a:r>
          </a:p>
          <a:p>
            <a:r>
              <a:rPr lang="it-IT" dirty="0"/>
              <a:t>La rubrica consiste in una scala di punteggi prefissati e di una lista di criteri che descrivono le caratteristiche di ogni punteggio della scala.</a:t>
            </a:r>
          </a:p>
        </p:txBody>
      </p:sp>
      <p:sp>
        <p:nvSpPr>
          <p:cNvPr id="2" name="Titolo 1"/>
          <p:cNvSpPr>
            <a:spLocks noGrp="1"/>
          </p:cNvSpPr>
          <p:nvPr>
            <p:ph type="title"/>
          </p:nvPr>
        </p:nvSpPr>
        <p:spPr/>
        <p:txBody>
          <a:bodyPr>
            <a:normAutofit/>
          </a:bodyPr>
          <a:lstStyle/>
          <a:p>
            <a:r>
              <a:rPr lang="it-IT" dirty="0" smtClean="0"/>
              <a:t>La rubrica di valutazione</a:t>
            </a:r>
            <a:endParaRPr lang="it-IT" dirty="0"/>
          </a:p>
        </p:txBody>
      </p:sp>
    </p:spTree>
    <p:extLst>
      <p:ext uri="{BB962C8B-B14F-4D97-AF65-F5344CB8AC3E}">
        <p14:creationId xmlns:p14="http://schemas.microsoft.com/office/powerpoint/2010/main" val="74118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half" idx="2"/>
          </p:nvPr>
        </p:nvSpPr>
        <p:spPr/>
        <p:txBody>
          <a:bodyPr/>
          <a:lstStyle/>
          <a:p>
            <a:pPr algn="l"/>
            <a:r>
              <a:rPr lang="it-IT" dirty="0" smtClean="0"/>
              <a:t>A.S.2022-2023</a:t>
            </a:r>
          </a:p>
          <a:p>
            <a:r>
              <a:rPr lang="it-IT" dirty="0" smtClean="0"/>
              <a:t>PATRIZIA  LAZZARINI</a:t>
            </a:r>
          </a:p>
          <a:p>
            <a:endParaRPr lang="it-IT" dirty="0"/>
          </a:p>
        </p:txBody>
      </p:sp>
      <p:pic>
        <p:nvPicPr>
          <p:cNvPr id="5" name="Segnaposto immagine 4"/>
          <p:cNvPicPr>
            <a:picLocks noGrp="1" noChangeAspect="1"/>
          </p:cNvPicPr>
          <p:nvPr>
            <p:ph type="pic" idx="1"/>
          </p:nvPr>
        </p:nvPicPr>
        <p:blipFill>
          <a:blip r:embed="rId2">
            <a:extLst>
              <a:ext uri="{28A0092B-C50C-407E-A947-70E740481C1C}">
                <a14:useLocalDpi xmlns:a14="http://schemas.microsoft.com/office/drawing/2010/main" val="0"/>
              </a:ext>
            </a:extLst>
          </a:blip>
          <a:srcRect t="1967" b="1967"/>
          <a:stretch>
            <a:fillRect/>
          </a:stretch>
        </p:blipFill>
        <p:spPr/>
      </p:pic>
      <p:sp>
        <p:nvSpPr>
          <p:cNvPr id="4" name="Titolo 3"/>
          <p:cNvSpPr>
            <a:spLocks noGrp="1"/>
          </p:cNvSpPr>
          <p:nvPr>
            <p:ph type="title"/>
          </p:nvPr>
        </p:nvSpPr>
        <p:spPr/>
        <p:txBody>
          <a:bodyPr/>
          <a:lstStyle/>
          <a:p>
            <a:r>
              <a:rPr lang="it-IT" dirty="0" smtClean="0"/>
              <a:t>GRAZIE</a:t>
            </a:r>
            <a:endParaRPr lang="it-IT" dirty="0"/>
          </a:p>
        </p:txBody>
      </p:sp>
    </p:spTree>
    <p:extLst>
      <p:ext uri="{BB962C8B-B14F-4D97-AF65-F5344CB8AC3E}">
        <p14:creationId xmlns:p14="http://schemas.microsoft.com/office/powerpoint/2010/main" val="10297008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iale">
  <a:themeElements>
    <a:clrScheme name="Vial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ial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43</TotalTime>
  <Words>677</Words>
  <Application>Microsoft Office PowerPoint</Application>
  <PresentationFormat>Presentazione su schermo (4:3)</PresentationFormat>
  <Paragraphs>47</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Viale</vt:lpstr>
      <vt:lpstr>Presentazione standard di PowerPoint</vt:lpstr>
      <vt:lpstr>Presentazione standard di PowerPoint</vt:lpstr>
      <vt:lpstr>Presentazione standard di PowerPoint</vt:lpstr>
      <vt:lpstr>Le risorse possono: </vt:lpstr>
      <vt:lpstr>Hard skills e Soft skills</vt:lpstr>
      <vt:lpstr>Cosa Sono le Hard Skills?</vt:lpstr>
      <vt:lpstr>Perchè Sono Importanti?</vt:lpstr>
      <vt:lpstr>Hard Skills: Esempi</vt:lpstr>
      <vt:lpstr>Cosa sono le Soft Skill?</vt:lpstr>
      <vt:lpstr>Perchè Sono Importanti?</vt:lpstr>
      <vt:lpstr>Quali Sono le Soft Skills?</vt:lpstr>
      <vt:lpstr>LA VALUTAZIONE DELLE COMPETENZE TRASVERSALI</vt:lpstr>
      <vt:lpstr>La rubrica di valutazione</vt:lpstr>
      <vt:lpstr>GRAZIE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user</dc:creator>
  <cp:lastModifiedBy>user</cp:lastModifiedBy>
  <cp:revision>7</cp:revision>
  <dcterms:created xsi:type="dcterms:W3CDTF">2023-01-11T10:10:07Z</dcterms:created>
  <dcterms:modified xsi:type="dcterms:W3CDTF">2023-01-25T20:39:05Z</dcterms:modified>
</cp:coreProperties>
</file>