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99" r:id="rId11"/>
    <p:sldId id="298" r:id="rId12"/>
    <p:sldId id="297" r:id="rId13"/>
    <p:sldId id="296" r:id="rId14"/>
    <p:sldId id="295" r:id="rId15"/>
    <p:sldId id="294" r:id="rId16"/>
    <p:sldId id="293" r:id="rId17"/>
    <p:sldId id="292" r:id="rId18"/>
    <p:sldId id="291" r:id="rId19"/>
    <p:sldId id="290" r:id="rId20"/>
    <p:sldId id="289" r:id="rId21"/>
    <p:sldId id="288" r:id="rId22"/>
    <p:sldId id="287" r:id="rId23"/>
    <p:sldId id="286" r:id="rId24"/>
    <p:sldId id="285" r:id="rId25"/>
    <p:sldId id="284" r:id="rId26"/>
    <p:sldId id="283" r:id="rId27"/>
    <p:sldId id="282" r:id="rId28"/>
    <p:sldId id="281" r:id="rId29"/>
    <p:sldId id="280" r:id="rId30"/>
    <p:sldId id="279" r:id="rId31"/>
    <p:sldId id="277" r:id="rId32"/>
    <p:sldId id="276" r:id="rId33"/>
    <p:sldId id="275" r:id="rId34"/>
    <p:sldId id="274" r:id="rId35"/>
    <p:sldId id="273" r:id="rId36"/>
    <p:sldId id="272" r:id="rId37"/>
    <p:sldId id="271" r:id="rId38"/>
    <p:sldId id="270" r:id="rId39"/>
    <p:sldId id="278" r:id="rId40"/>
    <p:sldId id="269" r:id="rId41"/>
    <p:sldId id="268" r:id="rId42"/>
    <p:sldId id="267" r:id="rId43"/>
    <p:sldId id="266" r:id="rId44"/>
    <p:sldId id="300" r:id="rId4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tango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tango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tango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tango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tangolo arrotondato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tangolo arrotondato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tango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6" name="Segnaposto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  <p:sp>
        <p:nvSpPr>
          <p:cNvPr id="28" name="Segnaposto piè di pagina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tango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tango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tango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tango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tangolo arrotondato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tangolo arrotondato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tango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tango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tango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tango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tango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tango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25/01/2023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FLIIPPED CLASSROOM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9552" y="4149080"/>
            <a:ext cx="4870648" cy="1503458"/>
          </a:xfrm>
        </p:spPr>
        <p:txBody>
          <a:bodyPr/>
          <a:lstStyle/>
          <a:p>
            <a:r>
              <a:rPr lang="it-IT" dirty="0" smtClean="0"/>
              <a:t>PROGRAMMA ERASMUS </a:t>
            </a:r>
          </a:p>
          <a:p>
            <a:r>
              <a:rPr lang="it-IT" dirty="0" smtClean="0"/>
              <a:t>VALENCIA 2022</a:t>
            </a:r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725144"/>
            <a:ext cx="123825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61" y="188640"/>
            <a:ext cx="571500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248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COSA SIGNIFICA</a:t>
            </a: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Una </a:t>
            </a:r>
            <a:r>
              <a:rPr lang="it-IT" sz="3200" dirty="0" err="1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Flipped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sz="3200" dirty="0" err="1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classroom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è un modello pedagogico nel quale le classiche lezioni e l’assegnazione del lavoro da svolgere a casa, </a:t>
            </a:r>
            <a:r>
              <a:rPr lang="it-IT" sz="3200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vengono capovolti</a:t>
            </a:r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65006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3699856"/>
          </a:xfrm>
        </p:spPr>
        <p:txBody>
          <a:bodyPr/>
          <a:lstStyle/>
          <a:p>
            <a:pPr marL="1052830" marR="969645" indent="2540" algn="ctr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Questo</a:t>
            </a:r>
            <a:r>
              <a:rPr lang="it-IT" sz="3200" spc="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approccio</a:t>
            </a:r>
            <a:r>
              <a:rPr lang="it-IT" sz="3200" spc="1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metodologico</a:t>
            </a:r>
            <a:r>
              <a:rPr lang="it-IT" sz="3200" spc="1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ribalta</a:t>
            </a:r>
            <a:r>
              <a:rPr lang="it-IT" sz="3200" spc="1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z="3200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tradizionale</a:t>
            </a:r>
            <a:r>
              <a:rPr lang="it-IT" sz="3200" spc="20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ciclo</a:t>
            </a:r>
            <a:r>
              <a:rPr lang="it-IT" sz="3200" spc="20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z="3200" spc="1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apprendimento</a:t>
            </a:r>
            <a:r>
              <a:rPr lang="it-IT" sz="3200" spc="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fatto</a:t>
            </a:r>
            <a:r>
              <a:rPr lang="it-IT" sz="3200" spc="1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z="3200" spc="-7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spc="-74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lezione</a:t>
            </a:r>
            <a:r>
              <a:rPr lang="it-IT" sz="3200" spc="30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frontale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z="3200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studio</a:t>
            </a:r>
            <a:r>
              <a:rPr lang="it-IT" sz="3200" spc="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individuale</a:t>
            </a:r>
            <a:r>
              <a:rPr lang="it-IT" sz="3200" spc="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z="3200" spc="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casa</a:t>
            </a:r>
            <a:r>
              <a:rPr lang="it-IT" sz="3200" spc="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z="3200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verifiche</a:t>
            </a:r>
            <a:r>
              <a:rPr lang="it-IT" sz="3200" spc="-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z="3200" spc="-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classe</a:t>
            </a:r>
            <a:r>
              <a:rPr lang="it-IT" sz="320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10913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METODOLOGIA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97230" marR="589915">
              <a:lnSpc>
                <a:spcPct val="103000"/>
              </a:lnSpc>
              <a:spcBef>
                <a:spcPts val="1140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L'insegnamento</a:t>
            </a:r>
            <a:r>
              <a:rPr lang="it-IT" spc="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capovolto</a:t>
            </a:r>
            <a:r>
              <a:rPr lang="it-IT" spc="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</a:t>
            </a:r>
            <a:r>
              <a:rPr lang="it-IT" spc="1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leva</a:t>
            </a:r>
            <a:r>
              <a:rPr lang="it-IT" spc="1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sul</a:t>
            </a:r>
            <a:r>
              <a:rPr lang="it-IT" spc="1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fatto</a:t>
            </a:r>
            <a:r>
              <a:rPr lang="it-IT" spc="1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 </a:t>
            </a:r>
            <a:r>
              <a:rPr lang="it-IT" spc="-74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</a:t>
            </a:r>
            <a:r>
              <a:rPr lang="it-IT" spc="1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competenze</a:t>
            </a:r>
            <a:r>
              <a:rPr lang="it-IT" spc="1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cognitive</a:t>
            </a:r>
            <a:r>
              <a:rPr lang="it-IT" spc="1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1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base</a:t>
            </a:r>
            <a:r>
              <a:rPr lang="it-IT" spc="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dello</a:t>
            </a:r>
            <a:r>
              <a:rPr lang="it-IT" spc="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studente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(ascoltare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memorizzare)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possono essere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attivate</a:t>
            </a:r>
            <a:r>
              <a:rPr lang="it-IT" spc="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prevalentemente</a:t>
            </a:r>
            <a:r>
              <a:rPr lang="it-IT" spc="12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casa,</a:t>
            </a:r>
            <a:r>
              <a:rPr lang="it-IT" spc="7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autonomia,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apprendendo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attraverso video e </a:t>
            </a:r>
            <a:r>
              <a:rPr lang="it-IT" dirty="0" err="1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podcast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 o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leggendo i testi proposti dagli insegnanti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o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condivisi</a:t>
            </a:r>
            <a:r>
              <a:rPr lang="it-IT" spc="-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</a:t>
            </a:r>
            <a:r>
              <a:rPr lang="it-IT" spc="-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altri</a:t>
            </a:r>
            <a:r>
              <a:rPr lang="it-IT" spc="-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docenti.</a:t>
            </a:r>
          </a:p>
          <a:p>
            <a:r>
              <a:rPr lang="it-IT" sz="1100" dirty="0">
                <a:latin typeface="Times New Roman"/>
                <a:ea typeface="Times New Roman"/>
              </a:rPr>
              <a:t/>
            </a:r>
            <a:br>
              <a:rPr lang="it-IT" sz="1100" dirty="0">
                <a:latin typeface="Times New Roman"/>
                <a:ea typeface="Times New Roman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5543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METODOLOGIA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97230" marR="636270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ruolo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dell'insegnante</a:t>
            </a:r>
            <a:r>
              <a:rPr lang="it-IT" spc="1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ne</a:t>
            </a:r>
            <a:r>
              <a:rPr lang="it-IT" spc="1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risulta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trasformato: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diventa tutor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 fianco dello studente,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elaborando</a:t>
            </a:r>
            <a:r>
              <a:rPr lang="it-IT" spc="9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attiva</a:t>
            </a:r>
            <a:r>
              <a:rPr lang="it-IT" spc="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allo</a:t>
            </a:r>
            <a:r>
              <a:rPr lang="it-IT" spc="1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sviluppo</a:t>
            </a:r>
            <a:r>
              <a:rPr lang="it-IT" spc="7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compiti</a:t>
            </a:r>
            <a:r>
              <a:rPr lang="it-IT" spc="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più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complessi.</a:t>
            </a:r>
            <a:r>
              <a:rPr lang="it-IT" spc="2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Dato</a:t>
            </a:r>
            <a:r>
              <a:rPr lang="it-IT" spc="2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</a:t>
            </a:r>
            <a:r>
              <a:rPr lang="it-IT" spc="20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2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fruizione</a:t>
            </a:r>
            <a:r>
              <a:rPr lang="it-IT" spc="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delle</a:t>
            </a:r>
            <a:r>
              <a:rPr lang="it-IT" spc="2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nozioni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</a:t>
            </a:r>
            <a:r>
              <a:rPr lang="it-IT" spc="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sposta</a:t>
            </a:r>
            <a:r>
              <a:rPr lang="it-IT" spc="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casa,</a:t>
            </a:r>
            <a:r>
              <a:rPr lang="it-IT" spc="7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tempo</a:t>
            </a:r>
            <a:r>
              <a:rPr lang="it-IT" spc="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trascorso</a:t>
            </a:r>
            <a:r>
              <a:rPr lang="it-IT" spc="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7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classe</a:t>
            </a:r>
            <a:r>
              <a:rPr lang="it-IT" spc="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può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essere impiegato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per altre attività fondate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sull'apprendimento attivo, in un'ottica di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pedagogia differenziata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 apprendimento a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progetto.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61481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METODOLOGIA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235"/>
              </a:spcBef>
              <a:buFont typeface="Arial"/>
              <a:buChar char="•"/>
              <a:tabLst>
                <a:tab pos="1154430" algn="l"/>
                <a:tab pos="1155065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-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aula</a:t>
            </a:r>
            <a:r>
              <a:rPr lang="it-IT" spc="-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l’attività</a:t>
            </a:r>
            <a:r>
              <a:rPr lang="it-IT" spc="-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</a:t>
            </a:r>
            <a:r>
              <a:rPr lang="it-IT" spc="-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svolge</a:t>
            </a:r>
            <a:r>
              <a:rPr lang="it-IT" spc="-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sul</a:t>
            </a:r>
            <a:r>
              <a:rPr lang="it-IT" spc="-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err="1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problem</a:t>
            </a:r>
            <a:r>
              <a:rPr lang="it-IT" spc="-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err="1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solving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109728" indent="0">
              <a:spcBef>
                <a:spcPts val="15"/>
              </a:spcBef>
              <a:spcAft>
                <a:spcPts val="0"/>
              </a:spcAft>
              <a:buNone/>
            </a:pPr>
            <a:r>
              <a:rPr lang="it-IT" sz="345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 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673735" lvl="0">
              <a:lnSpc>
                <a:spcPct val="103000"/>
              </a:lnSpc>
              <a:spcBef>
                <a:spcPts val="150"/>
              </a:spcBef>
              <a:buFont typeface="Arial"/>
              <a:buChar char="•"/>
              <a:tabLst>
                <a:tab pos="1154430" algn="l"/>
                <a:tab pos="1155065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lezione</a:t>
            </a:r>
            <a:r>
              <a:rPr lang="it-IT" spc="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viene</a:t>
            </a:r>
            <a:r>
              <a:rPr lang="it-IT" spc="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fatta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base ai</a:t>
            </a:r>
            <a:r>
              <a:rPr lang="it-IT" spc="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risultati (i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feedback) dove vengono analizzati dal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docente</a:t>
            </a:r>
            <a:r>
              <a:rPr lang="it-IT" spc="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predispone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lezione</a:t>
            </a:r>
            <a:r>
              <a:rPr lang="it-IT" spc="1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successiva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   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-6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base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alle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abilità</a:t>
            </a:r>
            <a:r>
              <a:rPr lang="it-IT" spc="-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non</a:t>
            </a:r>
            <a:r>
              <a:rPr lang="it-IT" spc="-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apprese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109728" indent="0">
              <a:spcBef>
                <a:spcPts val="30"/>
              </a:spcBef>
              <a:spcAft>
                <a:spcPts val="0"/>
              </a:spcAft>
              <a:buNone/>
            </a:pPr>
            <a:r>
              <a:rPr lang="it-IT" sz="335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 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5"/>
              </a:spcBef>
              <a:buFont typeface="Arial"/>
              <a:buChar char="•"/>
              <a:tabLst>
                <a:tab pos="1154430" algn="l"/>
                <a:tab pos="1155065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Viene</a:t>
            </a:r>
            <a:r>
              <a:rPr lang="it-IT" spc="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preparata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una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sfida</a:t>
            </a:r>
            <a:r>
              <a:rPr lang="it-IT" spc="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classe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7311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PERCHÉ QUESTO METODO?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12470" marR="628650" algn="ctr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</a:t>
            </a:r>
            <a:r>
              <a:rPr lang="it-IT" spc="4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è</a:t>
            </a:r>
            <a:r>
              <a:rPr lang="it-IT" spc="4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osservato</a:t>
            </a:r>
            <a:r>
              <a:rPr lang="it-IT" spc="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</a:t>
            </a:r>
            <a:r>
              <a:rPr lang="it-IT" spc="4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gli</a:t>
            </a:r>
            <a:r>
              <a:rPr lang="it-IT" spc="4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interessi</a:t>
            </a:r>
            <a:r>
              <a:rPr lang="it-IT" spc="4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degli</a:t>
            </a:r>
            <a:r>
              <a:rPr lang="it-IT" spc="4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studenti </a:t>
            </a:r>
            <a:r>
              <a:rPr lang="it-IT" spc="-70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nascono</a:t>
            </a:r>
            <a:r>
              <a:rPr lang="it-IT" spc="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13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</a:t>
            </a:r>
            <a:r>
              <a:rPr lang="it-IT" spc="1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sviluppano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pc="1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ormai,</a:t>
            </a:r>
            <a:r>
              <a:rPr lang="it-IT" spc="1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sempre</a:t>
            </a:r>
            <a:r>
              <a:rPr lang="it-IT" spc="1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più</a:t>
            </a:r>
            <a:r>
              <a:rPr lang="it-IT" spc="-74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45" dirty="0" smtClean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 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all'esterno</a:t>
            </a:r>
            <a:r>
              <a:rPr lang="it-IT" spc="-100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dalle</a:t>
            </a:r>
            <a:r>
              <a:rPr lang="it-IT" spc="-1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mura</a:t>
            </a:r>
            <a:r>
              <a:rPr lang="it-IT" spc="-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scolastiche.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5049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IL WEB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09523" indent="0">
              <a:spcBef>
                <a:spcPts val="250"/>
              </a:spcBef>
              <a:spcAft>
                <a:spcPts val="0"/>
              </a:spcAft>
              <a:buNone/>
            </a:pPr>
            <a:r>
              <a:rPr lang="it-IT" sz="5400" b="1" dirty="0" smtClean="0">
                <a:solidFill>
                  <a:srgbClr val="FFFFFF"/>
                </a:solidFill>
                <a:latin typeface="Times New Roman"/>
                <a:ea typeface="Times New Roman"/>
              </a:rPr>
              <a:t>L</a:t>
            </a:r>
            <a:r>
              <a:rPr lang="it-IT" sz="5400" b="1" spc="-120" dirty="0" smtClean="0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r>
              <a:rPr lang="it-IT" sz="5400" b="1" dirty="0">
                <a:solidFill>
                  <a:srgbClr val="FFFFFF"/>
                </a:solidFill>
                <a:latin typeface="Times New Roman"/>
                <a:ea typeface="Times New Roman"/>
              </a:rPr>
              <a:t>WEB</a:t>
            </a:r>
            <a:endParaRPr lang="it-IT" sz="1800" dirty="0">
              <a:latin typeface="Times New Roman"/>
              <a:ea typeface="Times New Roman"/>
            </a:endParaRPr>
          </a:p>
          <a:p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</a:t>
            </a:r>
            <a:r>
              <a:rPr lang="it-IT" spc="-16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prodotto</a:t>
            </a:r>
            <a:r>
              <a:rPr lang="it-IT" spc="-14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</a:t>
            </a:r>
            <a:r>
              <a:rPr lang="it-IT" spc="-155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distacco</a:t>
            </a:r>
            <a:r>
              <a:rPr lang="it-IT" spc="-13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sempre</a:t>
            </a:r>
            <a:r>
              <a:rPr lang="it-IT" spc="-15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più</a:t>
            </a:r>
            <a:r>
              <a:rPr lang="it-IT" spc="-16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marcato</a:t>
            </a:r>
            <a:r>
              <a:rPr lang="it-IT" spc="-15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 </a:t>
            </a:r>
            <a:r>
              <a:rPr lang="it-IT" spc="-785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gran</a:t>
            </a:r>
            <a:r>
              <a:rPr lang="it-IT" spc="8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parte</a:t>
            </a:r>
            <a:r>
              <a:rPr lang="it-IT" spc="11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mondo</a:t>
            </a:r>
            <a:r>
              <a:rPr lang="it-IT" spc="105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scolastico</a:t>
            </a:r>
            <a:r>
              <a:rPr lang="it-IT" spc="125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dalle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esigenze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della</a:t>
            </a:r>
            <a:r>
              <a:rPr lang="it-IT" spc="2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società,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dalle</a:t>
            </a:r>
            <a:r>
              <a:rPr lang="it-IT" spc="2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richieste</a:t>
            </a:r>
            <a:r>
              <a:rPr lang="it-IT" spc="1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</a:t>
            </a:r>
            <a:r>
              <a:rPr lang="it-IT" spc="20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mondo</a:t>
            </a:r>
            <a:r>
              <a:rPr lang="it-IT" spc="5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delle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imprese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 dalle abilità e desideri degli studenti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delle</a:t>
            </a:r>
            <a:r>
              <a:rPr lang="it-IT" spc="-3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loro</a:t>
            </a:r>
            <a:r>
              <a:rPr lang="it-IT" spc="-35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famiglie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50789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DENTRO LA SCUOLA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spcBef>
                <a:spcPts val="400"/>
              </a:spcBef>
              <a:buFont typeface="Arial"/>
              <a:buChar char="•"/>
              <a:tabLst>
                <a:tab pos="3593465" algn="l"/>
                <a:tab pos="3594100" algn="l"/>
              </a:tabLst>
            </a:pP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Mono-</a:t>
            </a:r>
            <a:r>
              <a:rPr lang="it-IT" dirty="0" err="1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tasking</a:t>
            </a:r>
            <a:endParaRPr lang="it-IT" sz="105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45"/>
              </a:spcBef>
              <a:buSzPts val="3200"/>
              <a:buFont typeface="Arial MT"/>
              <a:buChar char="•"/>
              <a:tabLst>
                <a:tab pos="3046095" algn="l"/>
                <a:tab pos="304673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Uno</a:t>
            </a:r>
            <a:r>
              <a:rPr lang="it-IT" spc="20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spazio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alla</a:t>
            </a:r>
            <a:r>
              <a:rPr lang="it-IT" spc="30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volta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SzPts val="3200"/>
              <a:buFont typeface="Arial MT"/>
              <a:buChar char="•"/>
              <a:tabLst>
                <a:tab pos="2931795" algn="l"/>
                <a:tab pos="293243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Il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tempo</a:t>
            </a:r>
            <a:r>
              <a:rPr lang="it-IT" spc="9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è</a:t>
            </a:r>
            <a:r>
              <a:rPr lang="it-IT" spc="110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sequenziale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lvl="1">
              <a:spcBef>
                <a:spcPts val="145"/>
              </a:spcBef>
              <a:buSzPts val="3200"/>
              <a:buFont typeface="Arial MT"/>
              <a:buChar char="•"/>
              <a:tabLst>
                <a:tab pos="2988310" algn="l"/>
                <a:tab pos="2988945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Un</a:t>
            </a:r>
            <a:r>
              <a:rPr lang="it-IT" spc="8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compito</a:t>
            </a:r>
            <a:r>
              <a:rPr lang="it-IT" spc="9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alla</a:t>
            </a:r>
            <a:r>
              <a:rPr lang="it-IT" spc="8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volta</a:t>
            </a:r>
            <a:endParaRPr lang="it-IT" sz="105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SzPts val="3200"/>
              <a:buFont typeface="Arial MT"/>
              <a:buChar char="•"/>
              <a:tabLst>
                <a:tab pos="2863215" algn="l"/>
                <a:tab pos="286385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Apprendimento</a:t>
            </a:r>
            <a:r>
              <a:rPr lang="it-IT" spc="270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lineare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lvl="0">
              <a:spcBef>
                <a:spcPts val="145"/>
              </a:spcBef>
              <a:buSzPts val="3200"/>
              <a:buFont typeface="Arial MT"/>
              <a:buChar char="•"/>
              <a:tabLst>
                <a:tab pos="1767205" algn="l"/>
                <a:tab pos="176784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La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classe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è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tipicamente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non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connessa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marL="109728" indent="0">
              <a:spcBef>
                <a:spcPts val="35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0070C0"/>
                </a:solidFill>
                <a:latin typeface="Times New Roman"/>
                <a:ea typeface="Times New Roman"/>
              </a:rPr>
              <a:t> </a:t>
            </a:r>
            <a:endParaRPr lang="it-IT" sz="2800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marL="712470" marR="628015" algn="ctr">
              <a:spcAft>
                <a:spcPts val="0"/>
              </a:spcAft>
            </a:pPr>
            <a:r>
              <a:rPr lang="it-IT" b="1" kern="0" dirty="0">
                <a:solidFill>
                  <a:srgbClr val="FF0000"/>
                </a:solidFill>
                <a:latin typeface="Times New Roman"/>
                <a:ea typeface="Times New Roman"/>
              </a:rPr>
              <a:t>SOGGETTO</a:t>
            </a:r>
            <a:r>
              <a:rPr lang="it-IT" b="1" kern="0" spc="245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it-IT" b="1" kern="0" dirty="0">
                <a:solidFill>
                  <a:srgbClr val="FF0000"/>
                </a:solidFill>
                <a:latin typeface="Times New Roman"/>
                <a:ea typeface="Times New Roman"/>
              </a:rPr>
              <a:t>PASSIVO</a:t>
            </a:r>
            <a:endParaRPr lang="it-IT" b="1" kern="0" dirty="0">
              <a:latin typeface="Times New Roman"/>
              <a:ea typeface="Times New Roman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6279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FUORI LA SCUOLA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spcBef>
                <a:spcPts val="400"/>
              </a:spcBef>
              <a:buSzPts val="3200"/>
              <a:buFont typeface="Arial MT"/>
              <a:buChar char="•"/>
              <a:tabLst>
                <a:tab pos="3651250" algn="l"/>
                <a:tab pos="3651885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Multi-</a:t>
            </a:r>
            <a:r>
              <a:rPr lang="it-IT" dirty="0" err="1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tasking</a:t>
            </a:r>
            <a:endParaRPr lang="it-IT" sz="105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lvl="2">
              <a:spcBef>
                <a:spcPts val="145"/>
              </a:spcBef>
              <a:buSzPts val="3200"/>
              <a:buFont typeface="Arial MT"/>
              <a:buChar char="•"/>
              <a:tabLst>
                <a:tab pos="3707765" algn="l"/>
                <a:tab pos="3708400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Multi-spazio</a:t>
            </a:r>
            <a:endParaRPr lang="it-IT" sz="100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SzPts val="3200"/>
              <a:buFont typeface="Arial MT"/>
              <a:buChar char="•"/>
              <a:tabLst>
                <a:tab pos="2514600" algn="l"/>
                <a:tab pos="2515235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Frammentazione</a:t>
            </a:r>
            <a:r>
              <a:rPr lang="it-IT" spc="280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del</a:t>
            </a:r>
            <a:r>
              <a:rPr lang="it-IT" spc="30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tempo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lvl="1">
              <a:spcBef>
                <a:spcPts val="145"/>
              </a:spcBef>
              <a:buSzPts val="3200"/>
              <a:buFont typeface="Arial MT"/>
              <a:buChar char="•"/>
              <a:tabLst>
                <a:tab pos="3726180" algn="l"/>
                <a:tab pos="3726815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Simultaneità</a:t>
            </a:r>
            <a:endParaRPr lang="it-IT" sz="105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SzPts val="3200"/>
              <a:buFont typeface="Arial MT"/>
              <a:buChar char="•"/>
              <a:tabLst>
                <a:tab pos="2500630" algn="l"/>
                <a:tab pos="2501265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Apprendimento</a:t>
            </a:r>
            <a:r>
              <a:rPr lang="it-IT" spc="290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non</a:t>
            </a:r>
            <a:r>
              <a:rPr lang="it-IT" spc="310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lineare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lvl="0">
              <a:spcBef>
                <a:spcPts val="145"/>
              </a:spcBef>
              <a:buSzPts val="3200"/>
              <a:buFont typeface="Arial MT"/>
              <a:buChar char="•"/>
              <a:tabLst>
                <a:tab pos="1925955" algn="l"/>
                <a:tab pos="1926590" algn="l"/>
              </a:tabLst>
            </a:pPr>
            <a:r>
              <a:rPr lang="it-IT" dirty="0" err="1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Screenagers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:</a:t>
            </a:r>
            <a:r>
              <a:rPr lang="it-IT" spc="9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si</a:t>
            </a:r>
            <a:r>
              <a:rPr lang="it-IT" spc="80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connettono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alla</a:t>
            </a:r>
            <a:r>
              <a:rPr lang="it-IT" spc="7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rete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>
              <a:spcBef>
                <a:spcPts val="35"/>
              </a:spcBef>
              <a:spcAft>
                <a:spcPts val="0"/>
              </a:spcAft>
            </a:pPr>
            <a:endParaRPr lang="it-IT" sz="28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712470" marR="629920" algn="ctr">
              <a:spcAft>
                <a:spcPts val="0"/>
              </a:spcAft>
            </a:pPr>
            <a:r>
              <a:rPr lang="it-IT" b="1" kern="0" spc="-40" dirty="0">
                <a:solidFill>
                  <a:srgbClr val="FF0000"/>
                </a:solidFill>
                <a:latin typeface="Times New Roman"/>
                <a:ea typeface="Times New Roman"/>
              </a:rPr>
              <a:t>PROTAGONISTA</a:t>
            </a:r>
            <a:r>
              <a:rPr lang="it-IT" b="1" kern="0" spc="-155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it-IT" b="1" kern="0" spc="-40" dirty="0">
                <a:solidFill>
                  <a:srgbClr val="FF0000"/>
                </a:solidFill>
                <a:latin typeface="Times New Roman"/>
                <a:ea typeface="Times New Roman"/>
              </a:rPr>
              <a:t>ATTIVO</a:t>
            </a:r>
            <a:endParaRPr lang="it-IT" b="1" kern="0" dirty="0">
              <a:latin typeface="Times New Roman"/>
              <a:ea typeface="Times New Roman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2698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L’INSEGNAMENTO CAPOVOLTO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9300" marR="664845" indent="1905" algn="ctr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Times New Roman"/>
                <a:ea typeface="Times New Roman"/>
              </a:rPr>
              <a:t>…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nasce dall'esigenza di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rendere il tempo-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scuola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più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produttivo</a:t>
            </a:r>
            <a:r>
              <a:rPr lang="it-IT" spc="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z="3200" spc="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funzionale</a:t>
            </a:r>
            <a:r>
              <a:rPr lang="it-IT" sz="3200" spc="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alle</a:t>
            </a:r>
            <a:r>
              <a:rPr lang="it-IT" sz="3200" spc="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esigenze</a:t>
            </a:r>
            <a:r>
              <a:rPr lang="it-IT" sz="3200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della</a:t>
            </a:r>
            <a:r>
              <a:rPr lang="it-IT" sz="3200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società</a:t>
            </a:r>
            <a:r>
              <a:rPr lang="it-IT" sz="3200" spc="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nella</a:t>
            </a:r>
            <a:r>
              <a:rPr lang="it-IT" sz="3200" spc="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i="1" u="sng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information</a:t>
            </a:r>
            <a:r>
              <a:rPr lang="it-IT" sz="3200" i="1" u="sng" spc="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i="1" u="sng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era</a:t>
            </a:r>
            <a:r>
              <a:rPr lang="it-IT" sz="3200" i="1" u="sng" spc="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radicalmente</a:t>
            </a:r>
            <a:r>
              <a:rPr lang="it-IT" sz="3200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mutata</a:t>
            </a:r>
            <a:r>
              <a:rPr lang="it-IT" sz="3200" spc="-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z="3200" spc="-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pochi</a:t>
            </a:r>
            <a:r>
              <a:rPr lang="it-IT" sz="3200" spc="-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anni.</a:t>
            </a:r>
          </a:p>
          <a:p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67383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L’INSEGNAMENTO CAPOVOLTO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2979776"/>
          </a:xfrm>
        </p:spPr>
        <p:txBody>
          <a:bodyPr>
            <a:normAutofit/>
          </a:bodyPr>
          <a:lstStyle/>
          <a:p>
            <a:endParaRPr lang="it-IT" sz="3200" dirty="0" smtClean="0">
              <a:solidFill>
                <a:srgbClr val="FF000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r>
              <a:rPr lang="it-IT" sz="3200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Risponde</a:t>
            </a:r>
            <a:r>
              <a:rPr lang="it-IT" sz="3200" spc="17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z="3200" spc="15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questo</a:t>
            </a:r>
            <a:r>
              <a:rPr lang="it-IT" sz="3200" spc="1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stato</a:t>
            </a:r>
            <a:r>
              <a:rPr lang="it-IT" sz="3200" spc="1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z="3200" spc="1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cose</a:t>
            </a:r>
            <a:r>
              <a:rPr lang="it-IT" sz="3200" spc="1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</a:t>
            </a:r>
            <a:r>
              <a:rPr lang="it-IT" sz="3200" spc="17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l'inversione</a:t>
            </a:r>
            <a:r>
              <a:rPr lang="it-IT" sz="3200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dei</a:t>
            </a:r>
            <a:r>
              <a:rPr lang="it-IT" sz="3200" spc="-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due</a:t>
            </a:r>
            <a:r>
              <a:rPr lang="it-IT" sz="3200" spc="-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momenti</a:t>
            </a:r>
            <a:r>
              <a:rPr lang="it-IT" sz="3200" spc="-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classici:</a:t>
            </a:r>
            <a:endParaRPr lang="it-IT" sz="3200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01067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ECCO L’INVERSIONE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ts val="3385"/>
              </a:lnSpc>
              <a:spcBef>
                <a:spcPts val="150"/>
              </a:spcBef>
              <a:buFont typeface="+mj-lt"/>
              <a:buAutoNum type="arabicPeriod"/>
              <a:tabLst>
                <a:tab pos="1212850" algn="l"/>
              </a:tabLst>
            </a:pP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1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lezione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viene</a:t>
            </a:r>
            <a:r>
              <a:rPr lang="it-IT" spc="1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spostata</a:t>
            </a:r>
            <a:r>
              <a:rPr lang="it-IT" spc="1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casa</a:t>
            </a:r>
            <a:r>
              <a:rPr lang="it-IT" spc="10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sfruttando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appieno</a:t>
            </a:r>
            <a:r>
              <a:rPr lang="it-IT" spc="11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tutte</a:t>
            </a:r>
            <a:r>
              <a:rPr lang="it-IT" spc="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</a:t>
            </a:r>
            <a:r>
              <a:rPr lang="it-IT" spc="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potenzialità</a:t>
            </a:r>
            <a:r>
              <a:rPr lang="it-IT" spc="1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dei</a:t>
            </a:r>
            <a:r>
              <a:rPr lang="it-IT" spc="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materiali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didattici</a:t>
            </a:r>
            <a:r>
              <a:rPr lang="it-IT" spc="-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online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;</a:t>
            </a:r>
          </a:p>
          <a:p>
            <a:pPr marL="109728" indent="0">
              <a:buNone/>
            </a:pP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2.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lo</a:t>
            </a:r>
            <a:r>
              <a:rPr lang="it-IT" spc="100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studio</a:t>
            </a:r>
            <a:r>
              <a:rPr lang="it-IT" spc="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individuale</a:t>
            </a:r>
            <a:r>
              <a:rPr lang="it-IT" spc="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viene</a:t>
            </a:r>
            <a:r>
              <a:rPr lang="it-IT" spc="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spostato</a:t>
            </a:r>
            <a:r>
              <a:rPr lang="it-IT" spc="1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scuola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4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dove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 </a:t>
            </a:r>
            <a:r>
              <a:rPr lang="it-IT" dirty="0" err="1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setting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collaborativo consente di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applicare, senza il timore di ristrettezze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temporali,</a:t>
            </a:r>
            <a:r>
              <a:rPr lang="it-IT" spc="17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una</a:t>
            </a:r>
            <a:r>
              <a:rPr lang="it-IT" spc="1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didattica</a:t>
            </a:r>
            <a:r>
              <a:rPr lang="it-IT" spc="1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1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apprendimento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attivo</a:t>
            </a:r>
            <a:r>
              <a:rPr lang="it-IT" spc="-1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socializzante</a:t>
            </a:r>
            <a:r>
              <a:rPr lang="it-IT" spc="-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-1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personalizzata</a:t>
            </a:r>
            <a:endParaRPr lang="it-IT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2553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COS’È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740410" lvl="1">
              <a:lnSpc>
                <a:spcPct val="103000"/>
              </a:lnSpc>
              <a:spcBef>
                <a:spcPts val="400"/>
              </a:spcBef>
              <a:buSzPts val="3200"/>
              <a:buFont typeface="Arial MT"/>
              <a:buChar char="•"/>
              <a:tabLst>
                <a:tab pos="1283970" algn="l"/>
                <a:tab pos="1284605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Il</a:t>
            </a:r>
            <a:r>
              <a:rPr lang="it-IT" spc="-2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 err="1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flip</a:t>
            </a:r>
            <a:r>
              <a:rPr lang="it-IT" spc="-2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 err="1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teaching</a:t>
            </a:r>
            <a:r>
              <a:rPr lang="it-IT" spc="-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utilizza</a:t>
            </a:r>
            <a:r>
              <a:rPr lang="it-IT" spc="-3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in</a:t>
            </a:r>
            <a:r>
              <a:rPr lang="it-IT" spc="-3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maniera</a:t>
            </a:r>
            <a:r>
              <a:rPr lang="it-IT" spc="-3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diversa</a:t>
            </a:r>
            <a:r>
              <a:rPr lang="it-IT" spc="-4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le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ore</a:t>
            </a:r>
            <a:r>
              <a:rPr lang="it-IT" spc="-17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di</a:t>
            </a:r>
            <a:r>
              <a:rPr lang="it-IT" spc="-17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lezioni</a:t>
            </a:r>
            <a:r>
              <a:rPr lang="it-IT" spc="-15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settimanali</a:t>
            </a:r>
            <a:r>
              <a:rPr lang="it-IT" spc="-15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di</a:t>
            </a:r>
            <a:r>
              <a:rPr lang="it-IT" spc="-16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una</a:t>
            </a:r>
            <a:r>
              <a:rPr lang="it-IT" spc="-17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 smtClean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data </a:t>
            </a:r>
            <a:r>
              <a:rPr lang="it-IT" dirty="0" smtClean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disciplina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763905" lvl="1">
              <a:lnSpc>
                <a:spcPct val="103000"/>
              </a:lnSpc>
              <a:spcBef>
                <a:spcPts val="150"/>
              </a:spcBef>
              <a:buSzPts val="3200"/>
              <a:buFont typeface="Arial MT"/>
              <a:buChar char="•"/>
              <a:tabLst>
                <a:tab pos="1317625" algn="l"/>
                <a:tab pos="1318260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È un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ambiente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molto coinvolgente</a:t>
            </a:r>
            <a:r>
              <a:rPr lang="it-IT" spc="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dove lo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studente</a:t>
            </a:r>
            <a:r>
              <a:rPr lang="it-IT" spc="7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si</a:t>
            </a:r>
            <a:r>
              <a:rPr lang="it-IT" spc="9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assume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la</a:t>
            </a:r>
            <a:r>
              <a:rPr lang="it-IT" spc="9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responsabilità</a:t>
            </a:r>
            <a:r>
              <a:rPr lang="it-IT" spc="12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del</a:t>
            </a:r>
            <a:r>
              <a:rPr lang="it-IT" spc="9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suo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apprendimento</a:t>
            </a:r>
          </a:p>
          <a:p>
            <a:pPr marR="763905" lvl="1">
              <a:lnSpc>
                <a:spcPct val="103000"/>
              </a:lnSpc>
              <a:spcBef>
                <a:spcPts val="150"/>
              </a:spcBef>
              <a:buSzPts val="3200"/>
              <a:buFont typeface="Arial MT"/>
              <a:buChar char="•"/>
              <a:tabLst>
                <a:tab pos="1317625" algn="l"/>
                <a:tab pos="1318260" algn="l"/>
              </a:tabLst>
            </a:pP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2">
              <a:spcBef>
                <a:spcPts val="145"/>
              </a:spcBef>
              <a:buSzPts val="3200"/>
              <a:buFont typeface="Arial MT"/>
              <a:buChar char="•"/>
              <a:tabLst>
                <a:tab pos="1482090" algn="l"/>
                <a:tab pos="1482725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È</a:t>
            </a:r>
            <a:r>
              <a:rPr lang="it-IT" spc="-9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un</a:t>
            </a:r>
            <a:r>
              <a:rPr lang="it-IT" spc="-9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modo</a:t>
            </a:r>
            <a:r>
              <a:rPr lang="it-IT" spc="-10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per</a:t>
            </a:r>
            <a:r>
              <a:rPr lang="it-IT" spc="-9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fare</a:t>
            </a:r>
            <a:r>
              <a:rPr lang="it-IT" spc="-9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gruppo</a:t>
            </a:r>
            <a:r>
              <a:rPr lang="it-IT" spc="-10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e</a:t>
            </a:r>
            <a:r>
              <a:rPr lang="it-IT" spc="-1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lavorare</a:t>
            </a:r>
            <a:r>
              <a:rPr lang="it-IT" spc="-9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in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gruppo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46086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COS’È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spcBef>
                <a:spcPts val="1100"/>
              </a:spcBef>
              <a:buSzPts val="3200"/>
              <a:buFont typeface="Arial MT"/>
              <a:buChar char="•"/>
              <a:tabLst>
                <a:tab pos="1330960" algn="l"/>
                <a:tab pos="1331595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È</a:t>
            </a:r>
            <a:r>
              <a:rPr lang="it-IT" spc="-7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un</a:t>
            </a:r>
            <a:r>
              <a:rPr lang="it-IT" spc="-7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misto</a:t>
            </a:r>
            <a:r>
              <a:rPr lang="it-IT" spc="-7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tra</a:t>
            </a:r>
            <a:r>
              <a:rPr lang="it-IT" spc="-8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un</a:t>
            </a:r>
            <a:r>
              <a:rPr lang="it-IT" spc="-7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apprendimento</a:t>
            </a:r>
            <a:r>
              <a:rPr lang="it-IT" spc="-5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diretto</a:t>
            </a:r>
            <a:r>
              <a:rPr lang="it-IT" spc="-6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e</a:t>
            </a:r>
            <a:endParaRPr lang="it-IT" sz="105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marL="3416808" indent="0">
              <a:spcBef>
                <a:spcPts val="16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costruttivista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1028700" lvl="2">
              <a:lnSpc>
                <a:spcPct val="103000"/>
              </a:lnSpc>
              <a:spcBef>
                <a:spcPts val="150"/>
              </a:spcBef>
              <a:buSzPts val="3200"/>
              <a:buFont typeface="Arial MT"/>
              <a:buChar char="•"/>
              <a:tabLst>
                <a:tab pos="1565910" algn="l"/>
                <a:tab pos="1566545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È</a:t>
            </a:r>
            <a:r>
              <a:rPr lang="it-IT" spc="15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un</a:t>
            </a:r>
            <a:r>
              <a:rPr lang="it-IT" spc="16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luogo</a:t>
            </a:r>
            <a:r>
              <a:rPr lang="it-IT" spc="15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dove</a:t>
            </a:r>
            <a:r>
              <a:rPr lang="it-IT" spc="15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lavorare</a:t>
            </a:r>
            <a:r>
              <a:rPr lang="it-IT" spc="16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realmente</a:t>
            </a:r>
            <a:r>
              <a:rPr lang="it-IT" spc="15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per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competenze</a:t>
            </a:r>
            <a:r>
              <a:rPr lang="it-IT" spc="-17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e</a:t>
            </a:r>
            <a:r>
              <a:rPr lang="it-IT" spc="-15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non</a:t>
            </a:r>
            <a:r>
              <a:rPr lang="it-IT" spc="-16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per</a:t>
            </a:r>
            <a:r>
              <a:rPr lang="it-IT" spc="-16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trasferimento</a:t>
            </a:r>
            <a:r>
              <a:rPr lang="it-IT" spc="-15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di</a:t>
            </a:r>
            <a:endParaRPr lang="it-IT" sz="100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marL="3520313" indent="0">
              <a:spcBef>
                <a:spcPts val="25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conoscenze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4863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PUNTI DI FORZA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9755" marR="631190" algn="ctr">
              <a:spcBef>
                <a:spcPts val="1060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Ciò</a:t>
            </a:r>
            <a:r>
              <a:rPr lang="it-IT" spc="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richiede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pc="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</a:t>
            </a:r>
            <a:r>
              <a:rPr lang="it-IT" spc="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parte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</a:t>
            </a:r>
            <a:r>
              <a:rPr lang="it-IT" spc="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docente,</a:t>
            </a:r>
          </a:p>
          <a:p>
            <a:pPr marL="695198" marR="1000125" indent="0" algn="ctr">
              <a:lnSpc>
                <a:spcPct val="103000"/>
              </a:lnSpc>
              <a:spcBef>
                <a:spcPts val="16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un’attentissima</a:t>
            </a:r>
            <a:r>
              <a:rPr lang="it-IT" spc="-7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selezione</a:t>
            </a:r>
            <a:r>
              <a:rPr lang="it-IT" spc="-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delle</a:t>
            </a:r>
            <a:r>
              <a:rPr lang="it-IT" spc="-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risorse</a:t>
            </a:r>
            <a:r>
              <a:rPr lang="it-IT" spc="-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video.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Queste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devono</a:t>
            </a:r>
            <a:r>
              <a:rPr lang="it-IT" spc="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essere</a:t>
            </a:r>
            <a:r>
              <a:rPr lang="it-IT" spc="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catalogate</a:t>
            </a:r>
            <a:r>
              <a:rPr lang="it-IT" spc="1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all’interno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 un apposito corso on line creato per gli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studenti.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8276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PUNTI DI FORZA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1690" marR="872490" indent="-635" algn="ctr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Questi ultimi, collegandosi nello spazio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virtuale,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hanno sempre a disposizione i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materiali didattici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 il docente ha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selezionato e/o creato proprio per loro e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possono</a:t>
            </a:r>
            <a:r>
              <a:rPr lang="it-IT" spc="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utilizzarli</a:t>
            </a:r>
            <a:r>
              <a:rPr lang="it-IT" spc="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qualsiasi</a:t>
            </a:r>
            <a:r>
              <a:rPr lang="it-IT" spc="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momento</a:t>
            </a:r>
            <a:r>
              <a:rPr lang="it-IT" spc="7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della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giornata.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0934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PUNTI DI FORZA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93775" marR="1048385" indent="1905" algn="ctr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Non esiste un unico modello di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insegnamento capovolto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 anche se nel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modello</a:t>
            </a:r>
            <a:r>
              <a:rPr lang="it-IT" spc="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standard</a:t>
            </a:r>
            <a:r>
              <a:rPr lang="it-IT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classe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capovolta</a:t>
            </a:r>
            <a:r>
              <a:rPr lang="it-IT" spc="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è</a:t>
            </a:r>
            <a:r>
              <a:rPr lang="it-IT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vista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come</a:t>
            </a:r>
            <a:r>
              <a:rPr lang="it-IT" spc="-1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</a:t>
            </a:r>
            <a:r>
              <a:rPr lang="it-IT" spc="-1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ambiente</a:t>
            </a:r>
            <a:r>
              <a:rPr lang="it-IT" spc="-1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-1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lavoro</a:t>
            </a:r>
            <a:r>
              <a:rPr lang="it-IT" spc="-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-1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cui</a:t>
            </a:r>
            <a:r>
              <a:rPr lang="it-IT" spc="-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gli</a:t>
            </a:r>
          </a:p>
          <a:p>
            <a:pPr marL="322453" marR="631190" indent="0" algn="ctr">
              <a:lnSpc>
                <a:spcPct val="103000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studenti</a:t>
            </a:r>
            <a:r>
              <a:rPr lang="it-IT" spc="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sono</a:t>
            </a:r>
            <a:r>
              <a:rPr lang="it-IT" spc="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indirizzati</a:t>
            </a:r>
            <a:r>
              <a:rPr lang="it-IT" spc="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verso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l’uso</a:t>
            </a:r>
            <a:r>
              <a:rPr lang="it-IT" spc="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selezionati</a:t>
            </a:r>
            <a:r>
              <a:rPr lang="it-IT" spc="-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materiali</a:t>
            </a:r>
            <a:r>
              <a:rPr lang="it-IT" spc="-1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didattici.</a:t>
            </a:r>
          </a:p>
          <a:p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99658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PUNTI DI FORZA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0420" marR="871855" indent="-3175" algn="ctr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Tra</a:t>
            </a:r>
            <a:r>
              <a:rPr lang="it-IT" spc="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questi</a:t>
            </a:r>
            <a:r>
              <a:rPr lang="it-IT" spc="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rientrano</a:t>
            </a:r>
            <a:r>
              <a:rPr lang="it-IT" spc="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anche</a:t>
            </a:r>
            <a:r>
              <a:rPr lang="it-IT" spc="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quiz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online,</a:t>
            </a:r>
            <a:r>
              <a:rPr lang="it-IT" spc="10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per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testare</a:t>
            </a:r>
            <a:r>
              <a:rPr lang="it-IT" spc="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livello</a:t>
            </a:r>
            <a:r>
              <a:rPr lang="it-IT" spc="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raggiunto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pc="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</a:t>
            </a:r>
            <a:r>
              <a:rPr lang="it-IT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particolare</a:t>
            </a:r>
            <a:r>
              <a:rPr lang="it-IT" spc="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uso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dei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quiz con feedback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 per permettere di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imparare</a:t>
            </a:r>
            <a:r>
              <a:rPr lang="it-IT" spc="-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dai</a:t>
            </a:r>
            <a:r>
              <a:rPr lang="it-IT" spc="-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propri</a:t>
            </a:r>
            <a:r>
              <a:rPr lang="it-IT" spc="-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errori.</a:t>
            </a:r>
          </a:p>
          <a:p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68545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COSA NON È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>
              <a:spcBef>
                <a:spcPts val="400"/>
              </a:spcBef>
              <a:buClr>
                <a:srgbClr val="FF0000"/>
              </a:buClr>
              <a:buSzPts val="3200"/>
              <a:buFont typeface="Arial MT"/>
              <a:buChar char="•"/>
              <a:tabLst>
                <a:tab pos="2690495" algn="l"/>
                <a:tab pos="2691130" algn="l"/>
              </a:tabLst>
            </a:pPr>
            <a:endParaRPr lang="it-IT" dirty="0">
              <a:latin typeface="Times New Roman"/>
              <a:ea typeface="Arial MT"/>
              <a:cs typeface="Arial MT"/>
            </a:endParaRPr>
          </a:p>
          <a:p>
            <a:pPr marL="103378" indent="0">
              <a:spcBef>
                <a:spcPts val="190"/>
              </a:spcBef>
              <a:spcAft>
                <a:spcPts val="0"/>
              </a:spcAft>
              <a:buNone/>
            </a:pPr>
            <a:r>
              <a:rPr lang="it-IT" b="1" dirty="0">
                <a:solidFill>
                  <a:srgbClr val="FFFFFF"/>
                </a:solidFill>
                <a:latin typeface="Times New Roman"/>
                <a:ea typeface="Times New Roman"/>
              </a:rPr>
              <a:t>COSA</a:t>
            </a:r>
            <a:r>
              <a:rPr lang="it-IT" b="1" spc="-185" dirty="0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r>
              <a:rPr lang="it-IT" b="1" dirty="0">
                <a:solidFill>
                  <a:srgbClr val="FFFFFF"/>
                </a:solidFill>
                <a:latin typeface="Times New Roman"/>
                <a:ea typeface="Times New Roman"/>
              </a:rPr>
              <a:t>NON</a:t>
            </a:r>
            <a:r>
              <a:rPr lang="it-IT" b="1" spc="-190" dirty="0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r>
              <a:rPr lang="it-IT" b="1" dirty="0">
                <a:solidFill>
                  <a:srgbClr val="FFFFFF"/>
                </a:solidFill>
                <a:latin typeface="Times New Roman"/>
                <a:ea typeface="Times New Roman"/>
              </a:rPr>
              <a:t>È</a:t>
            </a:r>
            <a:endParaRPr lang="it-IT" sz="1050" dirty="0">
              <a:latin typeface="Times New Roman"/>
              <a:ea typeface="Times New Roman"/>
            </a:endParaRPr>
          </a:p>
          <a:p>
            <a:pPr>
              <a:spcBef>
                <a:spcPts val="20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Sinonimo</a:t>
            </a:r>
            <a:r>
              <a:rPr lang="it-IT" spc="120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</a:t>
            </a:r>
            <a:r>
              <a:rPr lang="it-IT" spc="105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video</a:t>
            </a:r>
            <a:r>
              <a:rPr lang="it-IT" spc="115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online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IT" sz="345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 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SzPts val="3200"/>
              <a:buFont typeface="Arial MT"/>
              <a:buChar char="•"/>
              <a:tabLst>
                <a:tab pos="1214755" algn="l"/>
                <a:tab pos="121539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Un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modo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per</a:t>
            </a:r>
            <a:r>
              <a:rPr lang="it-IT" spc="13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rimpiazzare</a:t>
            </a:r>
            <a:r>
              <a:rPr lang="it-IT" spc="12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gli</a:t>
            </a:r>
            <a:r>
              <a:rPr lang="it-IT" spc="13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insegnanti</a:t>
            </a:r>
            <a:r>
              <a:rPr lang="it-IT" spc="15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con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-200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video</a:t>
            </a:r>
          </a:p>
          <a:p>
            <a:pPr lvl="0">
              <a:spcBef>
                <a:spcPts val="150"/>
              </a:spcBef>
              <a:buSzPts val="3200"/>
              <a:buFont typeface="Arial MT"/>
              <a:buChar char="•"/>
              <a:tabLst>
                <a:tab pos="1214755" algn="l"/>
                <a:tab pos="1215390" algn="l"/>
              </a:tabLst>
            </a:pP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1">
              <a:spcBef>
                <a:spcPts val="150"/>
              </a:spcBef>
              <a:buClr>
                <a:srgbClr val="FF0000"/>
              </a:buClr>
              <a:buSzPts val="3200"/>
              <a:buFont typeface="Arial MT"/>
              <a:buChar char="•"/>
              <a:tabLst>
                <a:tab pos="3405505" algn="l"/>
                <a:tab pos="340614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Un</a:t>
            </a:r>
            <a:r>
              <a:rPr lang="it-IT" spc="-13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corso</a:t>
            </a:r>
            <a:r>
              <a:rPr lang="it-IT" spc="-13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online</a:t>
            </a:r>
            <a:endParaRPr lang="it-IT" sz="105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87427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COSA NON È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075"/>
              </a:spcBef>
              <a:buFont typeface="Arial"/>
              <a:buChar char="•"/>
              <a:tabLst>
                <a:tab pos="1172845" algn="l"/>
                <a:tab pos="117348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Una</a:t>
            </a:r>
            <a:r>
              <a:rPr lang="it-IT" spc="1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metodologia</a:t>
            </a:r>
            <a:r>
              <a:rPr lang="it-IT" spc="1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1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cui</a:t>
            </a:r>
            <a:r>
              <a:rPr lang="it-IT" spc="1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lo</a:t>
            </a:r>
            <a:r>
              <a:rPr lang="it-IT" spc="1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studente</a:t>
            </a:r>
            <a:r>
              <a:rPr lang="it-IT" spc="1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studia</a:t>
            </a:r>
            <a:r>
              <a:rPr lang="it-IT" spc="1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4105783" indent="0">
              <a:spcBef>
                <a:spcPts val="16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solo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1">
              <a:spcBef>
                <a:spcPts val="150"/>
              </a:spcBef>
              <a:buFont typeface="Arial"/>
              <a:buChar char="•"/>
              <a:tabLst>
                <a:tab pos="1476375" algn="l"/>
                <a:tab pos="1477010" algn="l"/>
              </a:tabLst>
            </a:pP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Un’idea</a:t>
            </a:r>
            <a:r>
              <a:rPr lang="it-IT" sz="2800" spc="-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</a:t>
            </a:r>
            <a:r>
              <a:rPr lang="it-IT" sz="2800" spc="-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sostituisce</a:t>
            </a:r>
            <a:r>
              <a:rPr lang="it-IT" sz="2800" spc="-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z="2800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libro</a:t>
            </a:r>
            <a:r>
              <a:rPr lang="it-IT" sz="2800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z="2800" spc="-1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z="2800" spc="-1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lettura</a:t>
            </a:r>
          </a:p>
          <a:p>
            <a:pPr marL="3560318" indent="0">
              <a:spcBef>
                <a:spcPts val="16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</a:t>
            </a:r>
            <a:r>
              <a:rPr lang="it-IT" spc="-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-1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video</a:t>
            </a:r>
          </a:p>
          <a:p>
            <a:pPr marR="909955" lvl="2">
              <a:lnSpc>
                <a:spcPct val="103000"/>
              </a:lnSpc>
              <a:spcBef>
                <a:spcPts val="150"/>
              </a:spcBef>
              <a:buClr>
                <a:srgbClr val="FF0000"/>
              </a:buClr>
              <a:buSzPts val="3200"/>
              <a:buFont typeface="Arial MT"/>
              <a:buChar char="•"/>
              <a:tabLst>
                <a:tab pos="1664970" algn="l"/>
                <a:tab pos="1665605" algn="l"/>
              </a:tabLst>
            </a:pPr>
            <a:r>
              <a:rPr lang="it-IT" sz="28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	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Un</a:t>
            </a:r>
            <a:r>
              <a:rPr lang="it-IT" sz="2800" spc="3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modo</a:t>
            </a:r>
            <a:r>
              <a:rPr lang="it-IT" sz="2800" spc="4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di</a:t>
            </a:r>
            <a:r>
              <a:rPr lang="it-IT" sz="2800" spc="3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studiare</a:t>
            </a:r>
            <a:r>
              <a:rPr lang="it-IT" sz="2800" spc="2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grazie</a:t>
            </a:r>
            <a:r>
              <a:rPr lang="it-IT" sz="2800" spc="2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al</a:t>
            </a:r>
            <a:r>
              <a:rPr lang="it-IT" sz="2800" spc="3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quale</a:t>
            </a:r>
            <a:r>
              <a:rPr lang="it-IT" sz="2800" spc="2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gli</a:t>
            </a:r>
            <a:r>
              <a:rPr lang="it-IT" sz="2800" spc="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studenti</a:t>
            </a:r>
            <a:r>
              <a:rPr lang="it-IT" sz="2800" spc="17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passano</a:t>
            </a:r>
            <a:r>
              <a:rPr lang="it-IT" sz="2800" spc="18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tutto</a:t>
            </a:r>
            <a:r>
              <a:rPr lang="it-IT" sz="2800" spc="18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il</a:t>
            </a:r>
            <a:r>
              <a:rPr lang="it-IT" sz="2800" spc="18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tempo</a:t>
            </a:r>
            <a:r>
              <a:rPr lang="it-IT" sz="2800" spc="17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davanti</a:t>
            </a:r>
            <a:r>
              <a:rPr lang="it-IT" sz="2800" spc="175" dirty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al </a:t>
            </a:r>
            <a:r>
              <a:rPr lang="it-IT" sz="2800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PC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z="2800" spc="-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tablet</a:t>
            </a:r>
            <a:r>
              <a:rPr lang="it-IT" sz="28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 ecc.</a:t>
            </a:r>
            <a:endParaRPr lang="it-IT" sz="28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87545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PUNTI DI DEBOLEZZA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772795" lvl="0">
              <a:lnSpc>
                <a:spcPct val="103000"/>
              </a:lnSpc>
              <a:spcBef>
                <a:spcPts val="1235"/>
              </a:spcBef>
              <a:buFont typeface="Arial"/>
              <a:buChar char="•"/>
              <a:tabLst>
                <a:tab pos="1314450" algn="l"/>
                <a:tab pos="1315085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Preparare</a:t>
            </a:r>
            <a:r>
              <a:rPr lang="it-IT" spc="25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2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lezione</a:t>
            </a:r>
            <a:r>
              <a:rPr lang="it-IT" spc="2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delegando</a:t>
            </a:r>
            <a:r>
              <a:rPr lang="it-IT" spc="2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2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“rete”</a:t>
            </a:r>
            <a:r>
              <a:rPr lang="it-IT" spc="4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responsabilità</a:t>
            </a:r>
            <a:r>
              <a:rPr lang="it-IT" spc="19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della</a:t>
            </a:r>
            <a:r>
              <a:rPr lang="it-IT" spc="2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propria</a:t>
            </a:r>
            <a:r>
              <a:rPr lang="it-IT" spc="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disciplina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>
              <a:spcBef>
                <a:spcPts val="55"/>
              </a:spcBef>
              <a:spcAft>
                <a:spcPts val="0"/>
              </a:spcAft>
            </a:pP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 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È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 tener in conto che va gestita la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confusione</a:t>
            </a:r>
            <a:r>
              <a:rPr lang="it-IT" spc="4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durante</a:t>
            </a:r>
            <a:r>
              <a:rPr lang="it-IT" spc="4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lo</a:t>
            </a:r>
            <a:r>
              <a:rPr lang="it-IT" spc="4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svolgimento</a:t>
            </a:r>
            <a:r>
              <a:rPr lang="it-IT" spc="4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delle attività</a:t>
            </a:r>
            <a:r>
              <a:rPr lang="it-IT" spc="8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1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classe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7551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STRUTTURA DELLA 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CLASSE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80928"/>
            <a:ext cx="2139881" cy="1987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76872"/>
            <a:ext cx="4395787" cy="340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794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COME APPRENDONO 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I RAGAZZI</a:t>
            </a:r>
            <a:b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2475720"/>
          </a:xfrm>
        </p:spPr>
        <p:txBody>
          <a:bodyPr/>
          <a:lstStyle/>
          <a:p>
            <a:pPr marL="697230" marR="589915">
              <a:lnSpc>
                <a:spcPct val="103000"/>
              </a:lnSpc>
              <a:spcBef>
                <a:spcPts val="280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Allargando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 confini</a:t>
            </a:r>
            <a:r>
              <a:rPr lang="it-IT" spc="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dell’aula</a:t>
            </a:r>
            <a:r>
              <a:rPr lang="it-IT" spc="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attraverso</a:t>
            </a:r>
            <a:r>
              <a:rPr lang="it-IT" sz="3200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collegamenti</a:t>
            </a:r>
            <a:r>
              <a:rPr lang="it-IT" sz="3200" spc="-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online,</a:t>
            </a:r>
            <a:r>
              <a:rPr lang="it-IT" sz="3200" spc="-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attività</a:t>
            </a:r>
            <a:r>
              <a:rPr lang="it-IT" sz="3200" spc="-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z="3200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casa</a:t>
            </a:r>
            <a:r>
              <a:rPr lang="it-IT" sz="3200" spc="-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condivise,</a:t>
            </a:r>
            <a:r>
              <a:rPr lang="it-IT" sz="3200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ecc.</a:t>
            </a:r>
          </a:p>
          <a:p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548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COME APPRENDONO 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I RAGAZZI</a:t>
            </a:r>
            <a:b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395"/>
              </a:spcBef>
              <a:buClr>
                <a:srgbClr val="FF0000"/>
              </a:buClr>
              <a:buSzPts val="3200"/>
              <a:buFont typeface="Wingdings"/>
              <a:buChar char=""/>
              <a:tabLst>
                <a:tab pos="800100" algn="l"/>
              </a:tabLst>
            </a:pPr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Mobile</a:t>
            </a:r>
            <a:r>
              <a:rPr lang="en-US" spc="8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learning</a:t>
            </a:r>
            <a:r>
              <a:rPr lang="en-US" spc="10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en-US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(YouTube,</a:t>
            </a:r>
            <a:r>
              <a:rPr lang="en-US" spc="60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en-US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CLOUD,</a:t>
            </a:r>
            <a:r>
              <a:rPr lang="en-US" spc="35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en-US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BYOD)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Wingdings"/>
              <a:cs typeface="Aharoni" panose="02010803020104030203" pitchFamily="2" charset="-79"/>
            </a:endParaRPr>
          </a:p>
          <a:p>
            <a:pPr marR="858520" lvl="0">
              <a:lnSpc>
                <a:spcPct val="103000"/>
              </a:lnSpc>
              <a:spcBef>
                <a:spcPts val="165"/>
              </a:spcBef>
              <a:buClr>
                <a:srgbClr val="FF0000"/>
              </a:buClr>
              <a:buSzPts val="3200"/>
              <a:buFont typeface="Wingdings"/>
              <a:buChar char=""/>
              <a:tabLst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Ambienti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di</a:t>
            </a:r>
            <a:r>
              <a:rPr lang="it-IT" spc="5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lavoro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online</a:t>
            </a:r>
            <a:r>
              <a:rPr lang="it-IT" spc="8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per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i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compiti</a:t>
            </a:r>
            <a:r>
              <a:rPr lang="it-IT" spc="7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a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casa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(</a:t>
            </a:r>
            <a:r>
              <a:rPr lang="it-IT" dirty="0" err="1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Moodle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,</a:t>
            </a:r>
            <a:r>
              <a:rPr lang="it-IT" spc="-105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 err="1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Fidenia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,</a:t>
            </a:r>
            <a:r>
              <a:rPr lang="it-IT" spc="-90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 err="1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EdPuzzle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,</a:t>
            </a:r>
            <a:r>
              <a:rPr lang="it-IT" spc="-120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ecc.)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Wingdings"/>
              <a:cs typeface="Aharoni" panose="02010803020104030203" pitchFamily="2" charset="-79"/>
            </a:endParaRPr>
          </a:p>
          <a:p>
            <a:pPr lvl="0">
              <a:spcBef>
                <a:spcPts val="25"/>
              </a:spcBef>
              <a:buClr>
                <a:srgbClr val="FF0000"/>
              </a:buClr>
              <a:buSzPts val="3200"/>
              <a:buFont typeface="Wingdings"/>
              <a:buChar char=""/>
              <a:tabLst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Differenziazione</a:t>
            </a:r>
            <a:r>
              <a:rPr lang="it-IT" spc="250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dei</a:t>
            </a:r>
            <a:r>
              <a:rPr lang="it-IT" spc="220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percorsi</a:t>
            </a:r>
            <a:r>
              <a:rPr lang="it-IT" spc="23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di</a:t>
            </a:r>
            <a:r>
              <a:rPr lang="it-IT" spc="225" dirty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Wingdings"/>
                <a:cs typeface="Aharoni" panose="02010803020104030203" pitchFamily="2" charset="-79"/>
              </a:rPr>
              <a:t>apprendimento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109728" indent="0">
              <a:spcBef>
                <a:spcPts val="45"/>
              </a:spcBef>
              <a:spcAft>
                <a:spcPts val="0"/>
              </a:spcAft>
              <a:buNone/>
            </a:pPr>
            <a:r>
              <a:rPr lang="it-IT" sz="310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 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551180">
              <a:spcAft>
                <a:spcPts val="0"/>
              </a:spcAft>
            </a:pPr>
            <a:r>
              <a:rPr lang="it-IT" sz="2200" b="1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APPROCCIO</a:t>
            </a:r>
            <a:r>
              <a:rPr lang="it-IT" sz="2200" b="1" spc="-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200" b="1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VISIVO,</a:t>
            </a:r>
            <a:r>
              <a:rPr lang="it-IT" sz="2200" b="1" spc="-1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200" b="1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PERCETTIVO</a:t>
            </a:r>
            <a:r>
              <a:rPr lang="it-IT" sz="2200" b="1" spc="-1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200" b="1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z="2200" b="1" spc="-1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2200" b="1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MULTISENSORIALE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25408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I RAGAZZI</a:t>
            </a:r>
            <a:b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NELLA FLIPPED CLASSROOM</a:t>
            </a:r>
            <a:b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9270" marR="589915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Diventano</a:t>
            </a:r>
            <a:r>
              <a:rPr lang="it-IT" spc="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discenti</a:t>
            </a:r>
            <a:r>
              <a:rPr lang="it-IT" spc="7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attivi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</a:t>
            </a:r>
            <a:r>
              <a:rPr lang="it-IT" spc="7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Sono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incoraggiati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concentrarsi</a:t>
            </a:r>
            <a:r>
              <a:rPr lang="it-IT" spc="1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sulla</a:t>
            </a:r>
            <a:r>
              <a:rPr lang="it-IT" spc="1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sperimentazione</a:t>
            </a:r>
            <a:r>
              <a:rPr lang="it-IT" spc="1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diretta</a:t>
            </a:r>
            <a:r>
              <a:rPr lang="it-IT" spc="1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1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ad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apprendere</a:t>
            </a:r>
            <a:r>
              <a:rPr lang="it-IT" spc="120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criticamente</a:t>
            </a:r>
            <a:r>
              <a:rPr lang="it-IT" spc="1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1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1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collegare</a:t>
            </a:r>
            <a:r>
              <a:rPr lang="it-IT" spc="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concetti</a:t>
            </a:r>
          </a:p>
          <a:p>
            <a:pPr marL="253238" marR="320675" indent="0">
              <a:lnSpc>
                <a:spcPct val="103000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astratti</a:t>
            </a:r>
            <a:r>
              <a:rPr lang="it-IT" spc="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attraverso</a:t>
            </a:r>
            <a:r>
              <a:rPr lang="it-IT" spc="-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l’esperienza</a:t>
            </a:r>
            <a:r>
              <a:rPr lang="it-IT" spc="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concreta.</a:t>
            </a:r>
            <a:r>
              <a:rPr lang="it-IT" spc="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Cambia il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valore del tempo scuola perché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 lezioni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diventano</a:t>
            </a:r>
            <a:r>
              <a:rPr lang="it-IT" spc="-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-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tipo</a:t>
            </a:r>
            <a:r>
              <a:rPr lang="it-IT" spc="-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cooperativo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7116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I DOCENTI</a:t>
            </a:r>
            <a:b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NELLA FLIPPED CLASSROOM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265" marR="320675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Diventa guida per comprendere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Non sta in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cattedra</a:t>
            </a:r>
            <a:r>
              <a:rPr lang="it-IT" spc="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</a:t>
            </a:r>
            <a:r>
              <a:rPr lang="it-IT" spc="14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gira</a:t>
            </a:r>
            <a:r>
              <a:rPr lang="it-IT" spc="1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tra</a:t>
            </a:r>
            <a:r>
              <a:rPr lang="it-IT" spc="1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1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gruppi</a:t>
            </a:r>
            <a:r>
              <a:rPr lang="it-IT" spc="10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monitorando</a:t>
            </a:r>
            <a:r>
              <a:rPr lang="it-IT" spc="1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</a:t>
            </a:r>
            <a:r>
              <a:rPr lang="it-IT" spc="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attività.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endParaRPr lang="it-IT" spc="-745" dirty="0" smtClean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342265" marR="320675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Assume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 ruolo di regista della classe, più vicino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alla</a:t>
            </a:r>
            <a:r>
              <a:rPr lang="it-IT" spc="-12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figura</a:t>
            </a:r>
            <a:r>
              <a:rPr lang="it-IT" spc="-1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</a:t>
            </a:r>
            <a:r>
              <a:rPr lang="it-IT" spc="-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tutor</a:t>
            </a:r>
            <a:r>
              <a:rPr lang="it-IT" spc="-1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</a:t>
            </a:r>
            <a:r>
              <a:rPr lang="it-IT" spc="-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-1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quella</a:t>
            </a:r>
            <a:r>
              <a:rPr lang="it-IT" spc="-1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</a:t>
            </a:r>
            <a:r>
              <a:rPr lang="it-IT" spc="-1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docente </a:t>
            </a:r>
            <a:r>
              <a:rPr lang="it-IT" spc="-1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tradizionale</a:t>
            </a:r>
            <a:r>
              <a:rPr lang="it-IT" spc="-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</a:t>
            </a:r>
            <a:r>
              <a:rPr lang="it-IT" spc="-1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Guida</a:t>
            </a:r>
            <a:r>
              <a:rPr lang="it-IT" spc="-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l’allievo</a:t>
            </a:r>
            <a:r>
              <a:rPr lang="it-IT" spc="-10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nell’elaborazione</a:t>
            </a:r>
            <a:r>
              <a:rPr lang="it-IT" spc="-9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                      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sviluppo</a:t>
            </a:r>
            <a:r>
              <a:rPr lang="it-IT" spc="-15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attivo</a:t>
            </a:r>
            <a:r>
              <a:rPr lang="it-IT" spc="-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-1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compiti</a:t>
            </a:r>
            <a:r>
              <a:rPr lang="it-IT" spc="-1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più</a:t>
            </a:r>
            <a:r>
              <a:rPr lang="it-IT" spc="-1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complessi.</a:t>
            </a:r>
          </a:p>
          <a:p>
            <a:pPr marL="109728" indent="0">
              <a:buNone/>
            </a:pPr>
            <a:r>
              <a:rPr lang="it-IT" sz="1100" dirty="0">
                <a:latin typeface="Times New Roman"/>
                <a:ea typeface="Times New Roman"/>
              </a:rPr>
              <a:t/>
            </a:r>
            <a:br>
              <a:rPr lang="it-IT" sz="1100" dirty="0">
                <a:latin typeface="Times New Roman"/>
                <a:ea typeface="Times New Roman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5451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IN SINTESI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5371429" cy="372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846848" y="2708920"/>
            <a:ext cx="30243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modello</a:t>
            </a:r>
            <a:r>
              <a:rPr lang="it-IT" spc="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tradizionale</a:t>
            </a:r>
            <a:endParaRPr lang="it-IT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908333" y="4797152"/>
            <a:ext cx="2193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Flipped</a:t>
            </a:r>
            <a:r>
              <a:rPr lang="it-IT" spc="1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err="1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Classroom</a:t>
            </a:r>
            <a:endParaRPr lang="it-IT" dirty="0">
              <a:solidFill>
                <a:srgbClr val="0070C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605585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ATTIVAZIONE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65" marR="466725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1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lezione</a:t>
            </a:r>
            <a:r>
              <a:rPr lang="it-IT" spc="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deve</a:t>
            </a:r>
            <a:r>
              <a:rPr lang="it-IT" spc="1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stimolare</a:t>
            </a:r>
            <a:r>
              <a:rPr lang="it-IT" spc="1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curiosità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</a:t>
            </a:r>
            <a:r>
              <a:rPr lang="it-IT" spc="11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È</a:t>
            </a:r>
            <a:r>
              <a:rPr lang="it-IT" spc="1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lungo</a:t>
            </a:r>
            <a:r>
              <a:rPr lang="it-IT" spc="1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questo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lavoro…</a:t>
            </a:r>
            <a:r>
              <a:rPr lang="it-IT" spc="1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</a:t>
            </a:r>
            <a:r>
              <a:rPr lang="it-IT" spc="1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educhiamo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1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ragazzi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per</a:t>
            </a:r>
            <a:r>
              <a:rPr lang="it-IT" spc="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competenze.</a:t>
            </a:r>
          </a:p>
          <a:p>
            <a:pPr marL="342265">
              <a:lnSpc>
                <a:spcPct val="103000"/>
              </a:lnSpc>
              <a:spcBef>
                <a:spcPts val="30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Proporre</a:t>
            </a:r>
            <a:r>
              <a:rPr lang="it-IT" spc="1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attività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basate</a:t>
            </a:r>
            <a:r>
              <a:rPr lang="it-IT" spc="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</a:t>
            </a:r>
            <a:r>
              <a:rPr lang="it-IT" spc="1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sfide,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ricerche,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problemi,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ecc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</a:t>
            </a:r>
            <a:r>
              <a:rPr lang="it-IT" spc="-5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-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renderli</a:t>
            </a:r>
            <a:r>
              <a:rPr lang="it-IT" spc="-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attivi</a:t>
            </a:r>
            <a:r>
              <a:rPr lang="it-IT" spc="-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protagonisti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1399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PRODUZIONE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265" marR="462280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Gli studenti producono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Cioè producono cosa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sanno</a:t>
            </a:r>
            <a:r>
              <a:rPr lang="it-IT" spc="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fare.</a:t>
            </a:r>
            <a:r>
              <a:rPr lang="it-IT" spc="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sfida</a:t>
            </a:r>
            <a:r>
              <a:rPr lang="it-IT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posso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lanciare</a:t>
            </a:r>
            <a:r>
              <a:rPr lang="it-IT" spc="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scuola,</a:t>
            </a:r>
            <a:r>
              <a:rPr lang="it-IT" spc="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</a:t>
            </a:r>
            <a:r>
              <a:rPr lang="it-IT" spc="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video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pc="3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</a:t>
            </a:r>
            <a:r>
              <a:rPr lang="it-IT" spc="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libri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pc="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materiali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cartacei</a:t>
            </a:r>
            <a:r>
              <a:rPr lang="it-IT" spc="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presi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casa.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Non sono obbligato a collegarmi in rete,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l’importante</a:t>
            </a:r>
            <a:r>
              <a:rPr lang="it-IT" spc="7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è</a:t>
            </a:r>
            <a:r>
              <a:rPr lang="it-IT" spc="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fargli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conoscere</a:t>
            </a:r>
            <a:r>
              <a:rPr lang="it-IT" spc="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l’argomento</a:t>
            </a:r>
            <a:r>
              <a:rPr lang="it-IT" spc="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devono apprendere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 continuare a lavorare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individualmente</a:t>
            </a:r>
            <a:r>
              <a:rPr lang="it-IT" spc="1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o</a:t>
            </a:r>
            <a:r>
              <a:rPr lang="it-IT" spc="1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1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gruppo</a:t>
            </a:r>
            <a:r>
              <a:rPr lang="it-IT" spc="1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1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scuola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…</a:t>
            </a:r>
            <a:r>
              <a:rPr lang="it-IT" spc="1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secondo</a:t>
            </a:r>
            <a:r>
              <a:rPr lang="it-IT" spc="19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indicazioni</a:t>
            </a:r>
            <a:r>
              <a:rPr lang="it-IT" spc="-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</a:t>
            </a:r>
            <a:r>
              <a:rPr lang="it-IT" spc="-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docente.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5553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ELABORAZIONE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2249424"/>
            <a:ext cx="8640960" cy="4325112"/>
          </a:xfrm>
        </p:spPr>
        <p:txBody>
          <a:bodyPr>
            <a:normAutofit/>
          </a:bodyPr>
          <a:lstStyle/>
          <a:p>
            <a:pPr marL="342265" marR="320675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Detta anche di sintesi. Il tempo in classe trascorre</a:t>
            </a:r>
            <a:r>
              <a:rPr lang="it-IT" spc="-7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8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                                                           D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iscutendo  e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dialogando. </a:t>
            </a:r>
            <a:endParaRPr lang="it-IT" dirty="0" smtClean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342265" marR="320675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Non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esiste la lezione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frontale</a:t>
            </a:r>
            <a:r>
              <a:rPr lang="it-IT" spc="10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</a:t>
            </a:r>
            <a:r>
              <a:rPr lang="it-IT" spc="8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bensì</a:t>
            </a:r>
            <a:r>
              <a:rPr lang="it-IT" spc="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lezione</a:t>
            </a:r>
            <a:r>
              <a:rPr lang="it-IT" spc="1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differenziata.</a:t>
            </a:r>
            <a:r>
              <a:rPr lang="it-IT" spc="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docente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4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base al lavoro che gli alunni hanno prodotto,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spiega</a:t>
            </a:r>
            <a:r>
              <a:rPr lang="it-IT" spc="-1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quali</a:t>
            </a:r>
            <a:r>
              <a:rPr lang="it-IT" spc="-1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sono</a:t>
            </a:r>
            <a:r>
              <a:rPr lang="it-IT" spc="-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state</a:t>
            </a:r>
            <a:r>
              <a:rPr lang="it-IT" spc="-1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più</a:t>
            </a:r>
            <a:r>
              <a:rPr lang="it-IT" spc="-1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produttive</a:t>
            </a:r>
            <a:r>
              <a:rPr lang="it-IT" spc="-1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o</a:t>
            </a:r>
            <a:r>
              <a:rPr lang="it-IT" spc="-1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meno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</a:t>
            </a:r>
          </a:p>
          <a:p>
            <a:pPr marL="342265">
              <a:lnSpc>
                <a:spcPct val="103000"/>
              </a:lnSpc>
              <a:spcBef>
                <a:spcPts val="75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L’obiettivo</a:t>
            </a:r>
            <a:r>
              <a:rPr lang="it-IT" spc="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è</a:t>
            </a:r>
            <a:r>
              <a:rPr lang="it-IT" spc="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 consolidare le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conoscenze</a:t>
            </a:r>
            <a:r>
              <a:rPr lang="it-IT" spc="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abilità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4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          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acquisite</a:t>
            </a:r>
            <a:r>
              <a:rPr lang="it-IT" spc="3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valutare</a:t>
            </a:r>
            <a:r>
              <a:rPr lang="it-IT" spc="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grado</a:t>
            </a:r>
            <a:r>
              <a:rPr lang="it-IT" spc="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raggiungimento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dell’obiettivo.</a:t>
            </a:r>
          </a:p>
          <a:p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58409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IL DOCENTE </a:t>
            </a:r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A CASA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40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Prepara</a:t>
            </a:r>
            <a:r>
              <a:rPr lang="it-IT" spc="-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e/o</a:t>
            </a:r>
            <a:r>
              <a:rPr lang="it-IT" spc="-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cerca</a:t>
            </a:r>
            <a:r>
              <a:rPr lang="it-IT" spc="-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-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video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Progetta</a:t>
            </a:r>
            <a:r>
              <a:rPr lang="it-IT" spc="1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attività</a:t>
            </a:r>
            <a:r>
              <a:rPr lang="it-IT" spc="1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didattiche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626745" lvl="0">
              <a:lnSpc>
                <a:spcPct val="103000"/>
              </a:lnSpc>
              <a:spcBef>
                <a:spcPts val="14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Prepara</a:t>
            </a:r>
            <a:r>
              <a:rPr lang="it-IT" spc="1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e/o</a:t>
            </a:r>
            <a:r>
              <a:rPr lang="it-IT" spc="19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trova</a:t>
            </a:r>
            <a:r>
              <a:rPr lang="it-IT" spc="1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altro</a:t>
            </a:r>
            <a:r>
              <a:rPr lang="it-IT" spc="1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materiale</a:t>
            </a:r>
            <a:r>
              <a:rPr lang="it-IT" spc="2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(slide,</a:t>
            </a:r>
            <a:r>
              <a:rPr lang="it-IT" spc="19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mappe,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esercizi,</a:t>
            </a:r>
            <a:r>
              <a:rPr lang="it-IT" spc="-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ecc.)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1475105" lvl="0">
              <a:lnSpc>
                <a:spcPct val="103000"/>
              </a:lnSpc>
              <a:spcBef>
                <a:spcPts val="1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Organizza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 attività che gli studenti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svolgeranno</a:t>
            </a:r>
            <a:r>
              <a:rPr lang="it-IT" spc="-5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-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classe</a:t>
            </a:r>
            <a:r>
              <a:rPr lang="it-IT" spc="-5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(ricerca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pc="-5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discussioni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esercitazioni)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109728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2034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LO </a:t>
            </a:r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STUDENTE A 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CASA</a:t>
            </a:r>
            <a:b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249424"/>
            <a:ext cx="8435280" cy="3699856"/>
          </a:xfrm>
        </p:spPr>
        <p:txBody>
          <a:bodyPr/>
          <a:lstStyle/>
          <a:p>
            <a:pPr marR="1172845" lvl="0">
              <a:lnSpc>
                <a:spcPct val="103000"/>
              </a:lnSpc>
              <a:spcBef>
                <a:spcPts val="40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Guarda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video-lezione</a:t>
            </a:r>
            <a:r>
              <a:rPr lang="it-IT" spc="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studia</a:t>
            </a:r>
            <a:r>
              <a:rPr lang="it-IT" spc="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materiale </a:t>
            </a:r>
            <a:r>
              <a:rPr lang="it-IT" spc="-74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fornito</a:t>
            </a:r>
            <a:r>
              <a:rPr lang="it-IT" spc="-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dal</a:t>
            </a:r>
            <a:r>
              <a:rPr lang="it-IT" spc="-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docente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Confronta</a:t>
            </a:r>
            <a:r>
              <a:rPr lang="it-IT" spc="-1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</a:t>
            </a:r>
            <a:r>
              <a:rPr lang="it-IT" spc="-1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-1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libro</a:t>
            </a:r>
            <a:r>
              <a:rPr lang="it-IT" spc="-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-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testo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Annota</a:t>
            </a:r>
            <a:r>
              <a:rPr lang="it-IT" spc="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1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concetti</a:t>
            </a:r>
            <a:r>
              <a:rPr lang="it-IT" spc="1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chiave,</a:t>
            </a:r>
            <a:r>
              <a:rPr lang="it-IT" spc="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prende</a:t>
            </a:r>
            <a:r>
              <a:rPr lang="it-IT" spc="1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appunti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4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</a:t>
            </a:r>
            <a:r>
              <a:rPr lang="it-IT" spc="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ricerca</a:t>
            </a:r>
            <a:r>
              <a:rPr lang="it-IT" spc="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sull’argomento</a:t>
            </a:r>
            <a:r>
              <a:rPr lang="it-IT" spc="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assegnato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</a:t>
            </a:r>
            <a:r>
              <a:rPr lang="it-IT" spc="-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err="1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autovaluta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721562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IL DOCENTE </a:t>
            </a:r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A SCUOLA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40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Chiarisce</a:t>
            </a:r>
            <a:r>
              <a:rPr lang="it-IT" spc="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dubbi</a:t>
            </a:r>
            <a:r>
              <a:rPr lang="it-IT" spc="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 lavoro a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casa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È</a:t>
            </a:r>
            <a:r>
              <a:rPr lang="it-IT" spc="-1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regista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4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Assegna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attività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individuali,</a:t>
            </a:r>
            <a:r>
              <a:rPr lang="it-IT" spc="-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coppie,</a:t>
            </a:r>
            <a:r>
              <a:rPr lang="it-IT" spc="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-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gruppi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885825" lvl="0">
              <a:lnSpc>
                <a:spcPct val="103000"/>
              </a:lnSpc>
              <a:spcBef>
                <a:spcPts val="15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Guida</a:t>
            </a:r>
            <a:r>
              <a:rPr lang="it-IT" spc="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assiste</a:t>
            </a:r>
            <a:r>
              <a:rPr lang="it-IT" spc="7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gli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studenti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secondo</a:t>
            </a:r>
            <a:r>
              <a:rPr lang="it-IT" spc="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le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diverse </a:t>
            </a:r>
            <a:r>
              <a:rPr lang="it-IT" spc="-74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necessità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Coordina,</a:t>
            </a:r>
            <a:r>
              <a:rPr lang="it-IT" spc="37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approfondisce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4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</a:t>
            </a:r>
            <a:r>
              <a:rPr lang="it-IT" spc="-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sintesi</a:t>
            </a:r>
            <a:r>
              <a:rPr lang="it-IT" spc="-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finale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6948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LO </a:t>
            </a:r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STUDENTE A 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SCUOLA</a:t>
            </a:r>
            <a:b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21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Ha</a:t>
            </a:r>
            <a:r>
              <a:rPr lang="it-IT" spc="-1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già</a:t>
            </a:r>
            <a:r>
              <a:rPr lang="it-IT" spc="-1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-1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mente</a:t>
            </a:r>
            <a:r>
              <a:rPr lang="it-IT" spc="-1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cosa</a:t>
            </a:r>
            <a:r>
              <a:rPr lang="it-IT" spc="-18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</a:t>
            </a:r>
            <a:r>
              <a:rPr lang="it-IT" spc="-1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farà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Costruisce</a:t>
            </a:r>
            <a:r>
              <a:rPr lang="it-IT" spc="20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2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suo</a:t>
            </a:r>
            <a:r>
              <a:rPr lang="it-IT" spc="2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apprendimento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952500" lvl="0">
              <a:lnSpc>
                <a:spcPct val="103000"/>
              </a:lnSpc>
              <a:spcBef>
                <a:spcPts val="14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Pone</a:t>
            </a:r>
            <a:r>
              <a:rPr lang="it-IT" spc="1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domande</a:t>
            </a:r>
            <a:r>
              <a:rPr lang="it-IT" spc="1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1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riceve</a:t>
            </a:r>
            <a:r>
              <a:rPr lang="it-IT" spc="1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chiarimenti</a:t>
            </a:r>
            <a:r>
              <a:rPr lang="it-IT" spc="1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sui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dubbi</a:t>
            </a:r>
            <a:r>
              <a:rPr lang="it-IT" spc="-74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45" dirty="0" smtClean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  </a:t>
            </a:r>
            <a:r>
              <a:rPr lang="it-IT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emersi</a:t>
            </a:r>
            <a:r>
              <a:rPr lang="it-IT" spc="-25" dirty="0" smtClean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-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casa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Studia,</a:t>
            </a:r>
            <a:r>
              <a:rPr lang="it-IT" spc="9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discute</a:t>
            </a:r>
            <a:r>
              <a:rPr lang="it-IT" spc="9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1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</a:t>
            </a:r>
            <a:r>
              <a:rPr lang="it-IT" spc="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confronta</a:t>
            </a:r>
            <a:r>
              <a:rPr lang="it-IT" spc="1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</a:t>
            </a:r>
            <a:r>
              <a:rPr lang="it-IT" spc="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1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compagni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4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</a:t>
            </a:r>
            <a:r>
              <a:rPr lang="it-IT" spc="2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esercitazioni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pc="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ricerche,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sperimenta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5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Realizza</a:t>
            </a:r>
            <a:r>
              <a:rPr lang="it-IT" spc="-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progetti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4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</a:t>
            </a:r>
            <a:r>
              <a:rPr lang="it-IT" spc="-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auto-valuta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83170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VANTAGGI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R="1696720" lvl="0">
              <a:lnSpc>
                <a:spcPct val="103000"/>
              </a:lnSpc>
              <a:spcBef>
                <a:spcPts val="405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Tempo</a:t>
            </a:r>
            <a:r>
              <a:rPr lang="it-IT" spc="-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scuola</a:t>
            </a:r>
            <a:r>
              <a:rPr lang="it-IT" spc="-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dedicato</a:t>
            </a:r>
            <a:r>
              <a:rPr lang="it-IT" spc="-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all’applicazione</a:t>
            </a:r>
            <a:r>
              <a:rPr lang="it-IT" spc="-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-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4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 </a:t>
            </a:r>
            <a:r>
              <a:rPr lang="it-IT" spc="-69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     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perfezionamento</a:t>
            </a:r>
            <a:r>
              <a:rPr lang="it-IT" spc="-120" dirty="0" smtClean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delle</a:t>
            </a:r>
            <a:r>
              <a:rPr lang="it-IT" spc="-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competenze</a:t>
            </a:r>
            <a:endParaRPr lang="it-IT" sz="12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Stimola l’indipendenza</a:t>
            </a:r>
            <a:r>
              <a:rPr lang="it-IT" spc="-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dello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studente</a:t>
            </a:r>
            <a:r>
              <a:rPr lang="it-IT" spc="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creatività</a:t>
            </a:r>
            <a:endParaRPr lang="it-IT" sz="12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922655" lvl="0">
              <a:lnSpc>
                <a:spcPct val="103000"/>
              </a:lnSpc>
              <a:spcBef>
                <a:spcPts val="14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può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dedicare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più tempo agli studenti in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difficoltà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pc="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mentre</a:t>
            </a:r>
            <a:r>
              <a:rPr lang="it-IT" spc="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gli</a:t>
            </a:r>
            <a:r>
              <a:rPr lang="it-IT" spc="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altri</a:t>
            </a:r>
            <a:r>
              <a:rPr lang="it-IT" spc="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lavorano</a:t>
            </a:r>
            <a:r>
              <a:rPr lang="it-IT" spc="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</a:t>
            </a:r>
            <a:r>
              <a:rPr lang="it-IT" spc="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problemi</a:t>
            </a:r>
            <a:r>
              <a:rPr lang="it-IT" spc="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 </a:t>
            </a:r>
            <a:r>
              <a:rPr lang="it-IT" spc="-69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progetti più complessi (apprendimento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individualizzato)</a:t>
            </a:r>
            <a:endParaRPr lang="it-IT" sz="12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563245" lvl="0">
              <a:lnSpc>
                <a:spcPct val="103000"/>
              </a:lnSpc>
              <a:spcBef>
                <a:spcPts val="4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Soddisfazione</a:t>
            </a:r>
            <a:r>
              <a:rPr lang="it-IT" spc="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</a:t>
            </a:r>
            <a:r>
              <a:rPr lang="it-IT" spc="1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docente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per</a:t>
            </a:r>
            <a:r>
              <a:rPr lang="it-IT" spc="10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raggiungimento</a:t>
            </a:r>
            <a:r>
              <a:rPr lang="it-IT" spc="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 </a:t>
            </a:r>
            <a:r>
              <a:rPr lang="it-IT" spc="-69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risultati</a:t>
            </a:r>
            <a:r>
              <a:rPr lang="it-IT" spc="-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-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apprendimento</a:t>
            </a:r>
            <a:r>
              <a:rPr lang="it-IT" spc="-1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considerevoli</a:t>
            </a:r>
            <a:endParaRPr lang="it-IT" sz="12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0">
              <a:spcBef>
                <a:spcPts val="1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Soddisfazione</a:t>
            </a:r>
            <a:r>
              <a:rPr lang="it-IT" spc="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immediata</a:t>
            </a:r>
            <a:r>
              <a:rPr lang="it-IT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3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studenti</a:t>
            </a:r>
            <a:r>
              <a:rPr lang="it-IT" spc="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2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famiglie</a:t>
            </a:r>
            <a:endParaRPr lang="it-IT" sz="12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557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Aharoni" panose="02010803020104030203" pitchFamily="2" charset="-79"/>
                <a:cs typeface="Aharoni" panose="02010803020104030203" pitchFamily="2" charset="-79"/>
              </a:rPr>
              <a:t>COME PREPARARE LA </a:t>
            </a:r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LEZIONE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638175" lvl="0">
              <a:lnSpc>
                <a:spcPct val="103000"/>
              </a:lnSpc>
              <a:spcBef>
                <a:spcPts val="40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Discernere</a:t>
            </a:r>
            <a:r>
              <a:rPr lang="it-IT" spc="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fra</a:t>
            </a:r>
            <a:r>
              <a:rPr lang="it-IT" spc="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ciò</a:t>
            </a:r>
            <a:r>
              <a:rPr lang="it-IT" spc="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</a:t>
            </a:r>
            <a:r>
              <a:rPr lang="it-IT" spc="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</a:t>
            </a:r>
            <a:r>
              <a:rPr lang="it-IT" spc="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può</a:t>
            </a:r>
            <a:r>
              <a:rPr lang="it-IT" spc="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imparare</a:t>
            </a:r>
            <a:r>
              <a:rPr lang="it-IT" spc="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</a:t>
            </a:r>
            <a:r>
              <a:rPr lang="it-IT" spc="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soli</a:t>
            </a:r>
            <a:r>
              <a:rPr lang="it-IT" spc="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ciò</a:t>
            </a:r>
            <a:r>
              <a:rPr lang="it-IT" spc="-1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</a:t>
            </a:r>
            <a:r>
              <a:rPr lang="it-IT" spc="-1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richiede</a:t>
            </a:r>
            <a:r>
              <a:rPr lang="it-IT" spc="-1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una</a:t>
            </a:r>
            <a:r>
              <a:rPr lang="it-IT" spc="-1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trattazione</a:t>
            </a:r>
            <a:r>
              <a:rPr lang="it-IT" spc="-1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-1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presenza</a:t>
            </a:r>
            <a:endParaRPr lang="it-IT" sz="11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109728" indent="0">
              <a:spcBef>
                <a:spcPts val="5"/>
              </a:spcBef>
              <a:spcAft>
                <a:spcPts val="0"/>
              </a:spcAft>
              <a:buNone/>
            </a:pP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871220" lvl="0">
              <a:lnSpc>
                <a:spcPct val="103000"/>
              </a:lnSpc>
              <a:spcBef>
                <a:spcPts val="150"/>
              </a:spcBef>
              <a:buFont typeface="Arial"/>
              <a:buChar char="•"/>
              <a:tabLst>
                <a:tab pos="799465" algn="l"/>
                <a:tab pos="80010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Selezionare</a:t>
            </a:r>
            <a:r>
              <a:rPr lang="it-IT" spc="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spc="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contenuti</a:t>
            </a:r>
            <a:r>
              <a:rPr lang="it-IT" spc="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</a:t>
            </a:r>
            <a:r>
              <a:rPr lang="it-IT" spc="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</a:t>
            </a:r>
            <a:r>
              <a:rPr lang="it-IT" spc="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ritengono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utili</a:t>
            </a:r>
            <a:r>
              <a:rPr lang="it-IT" spc="7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che</a:t>
            </a:r>
            <a:r>
              <a:rPr lang="it-IT" spc="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possono</a:t>
            </a:r>
            <a:r>
              <a:rPr lang="it-IT" spc="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essere</a:t>
            </a:r>
            <a:r>
              <a:rPr lang="it-IT" spc="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assimilati</a:t>
            </a:r>
            <a:r>
              <a:rPr lang="it-IT" spc="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dagli</a:t>
            </a:r>
            <a:r>
              <a:rPr lang="it-IT" spc="5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studenti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mediante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uno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studio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autonomo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casa</a:t>
            </a:r>
            <a:endParaRPr lang="it-IT" sz="11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667129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IN SINTESI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1">
              <a:spcBef>
                <a:spcPts val="425"/>
              </a:spcBef>
              <a:buSzPts val="2400"/>
              <a:buFont typeface="Arial MT"/>
              <a:buChar char="•"/>
              <a:tabLst>
                <a:tab pos="889635" algn="l"/>
                <a:tab pos="890270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Risorse</a:t>
            </a:r>
            <a:r>
              <a:rPr lang="it-IT" spc="2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per</a:t>
            </a:r>
            <a:r>
              <a:rPr lang="it-IT" spc="2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l’apprendimento</a:t>
            </a:r>
            <a:r>
              <a:rPr lang="it-IT" spc="3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a</a:t>
            </a:r>
            <a:r>
              <a:rPr lang="it-IT" spc="2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casa:</a:t>
            </a:r>
            <a:endParaRPr lang="it-IT" sz="120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marL="1346835">
              <a:spcBef>
                <a:spcPts val="135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Guarda</a:t>
            </a:r>
            <a:r>
              <a:rPr lang="it-IT" spc="1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video</a:t>
            </a:r>
            <a:r>
              <a:rPr lang="it-IT" spc="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xxx</a:t>
            </a:r>
            <a:r>
              <a:rPr lang="it-IT" spc="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all’indirizzo</a:t>
            </a:r>
            <a:r>
              <a:rPr lang="it-IT" spc="1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  <a:hlinkClick r:id="rId2"/>
              </a:rPr>
              <a:t>http://www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…</a:t>
            </a:r>
            <a:endParaRPr lang="it-IT" sz="20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1346835">
              <a:spcBef>
                <a:spcPts val="80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Esplora</a:t>
            </a:r>
            <a:r>
              <a:rPr lang="it-IT" spc="9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9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gioco</a:t>
            </a:r>
            <a:r>
              <a:rPr lang="it-IT" spc="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xxx</a:t>
            </a:r>
            <a:r>
              <a:rPr lang="it-IT" spc="1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all’indirizzo</a:t>
            </a:r>
            <a:r>
              <a:rPr lang="it-IT" spc="1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  <a:hlinkClick r:id="rId2"/>
              </a:rPr>
              <a:t>http://www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…</a:t>
            </a:r>
            <a:endParaRPr lang="it-IT" sz="20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1346835">
              <a:spcBef>
                <a:spcPts val="80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Materiali</a:t>
            </a:r>
            <a:r>
              <a:rPr lang="it-IT" spc="-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creati</a:t>
            </a:r>
            <a:r>
              <a:rPr lang="it-IT" spc="-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dal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docente(quiz,</a:t>
            </a:r>
            <a:r>
              <a:rPr lang="it-IT" spc="-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giochi,</a:t>
            </a:r>
            <a:r>
              <a:rPr lang="it-IT" spc="-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video,</a:t>
            </a:r>
            <a:r>
              <a:rPr lang="it-IT" spc="-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err="1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podcast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,</a:t>
            </a:r>
            <a:r>
              <a:rPr lang="it-IT" spc="-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ecc.)</a:t>
            </a:r>
            <a:endParaRPr lang="it-IT" sz="20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1">
              <a:spcBef>
                <a:spcPts val="55"/>
              </a:spcBef>
              <a:buSzPts val="2400"/>
              <a:buFont typeface="Arial MT"/>
              <a:buChar char="•"/>
              <a:tabLst>
                <a:tab pos="889635" algn="l"/>
                <a:tab pos="890270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Compiti</a:t>
            </a:r>
            <a:r>
              <a:rPr lang="it-IT" spc="25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per</a:t>
            </a:r>
            <a:r>
              <a:rPr lang="it-IT" spc="3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casa:</a:t>
            </a:r>
            <a:endParaRPr lang="it-IT" sz="120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marL="1346835">
              <a:spcBef>
                <a:spcPts val="135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Riempimento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mappe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concettuali</a:t>
            </a:r>
            <a:endParaRPr lang="it-IT" sz="20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1346835" marR="2400300">
              <a:lnSpc>
                <a:spcPct val="103000"/>
              </a:lnSpc>
              <a:spcBef>
                <a:spcPts val="85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Preparazione</a:t>
            </a:r>
            <a:r>
              <a:rPr lang="it-IT" spc="7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una</a:t>
            </a:r>
            <a:r>
              <a:rPr lang="it-IT" spc="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lista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domande</a:t>
            </a:r>
            <a:r>
              <a:rPr lang="it-IT" spc="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da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porre</a:t>
            </a:r>
            <a:r>
              <a:rPr lang="it-IT" spc="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</a:t>
            </a:r>
            <a:r>
              <a:rPr lang="it-IT" spc="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docente</a:t>
            </a:r>
            <a:r>
              <a:rPr lang="it-IT" spc="-3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Esercizi</a:t>
            </a:r>
            <a:r>
              <a:rPr lang="it-IT" spc="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-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problemi</a:t>
            </a:r>
            <a:endParaRPr lang="it-IT" sz="20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1346835">
              <a:spcBef>
                <a:spcPts val="10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Reperire</a:t>
            </a:r>
            <a:r>
              <a:rPr lang="it-IT" spc="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altre</a:t>
            </a:r>
            <a:r>
              <a:rPr lang="it-IT" spc="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risorse</a:t>
            </a:r>
            <a:r>
              <a:rPr lang="it-IT" spc="8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apprendimento</a:t>
            </a:r>
            <a:r>
              <a:rPr lang="it-IT" spc="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sullo</a:t>
            </a:r>
            <a:r>
              <a:rPr lang="it-IT" spc="6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stesso</a:t>
            </a:r>
            <a:r>
              <a:rPr lang="it-IT" spc="6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argomento</a:t>
            </a:r>
            <a:endParaRPr lang="it-IT" sz="2000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1">
              <a:spcBef>
                <a:spcPts val="55"/>
              </a:spcBef>
              <a:buSzPts val="2400"/>
              <a:buFont typeface="Arial MT"/>
              <a:buChar char="•"/>
              <a:tabLst>
                <a:tab pos="719455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In</a:t>
            </a:r>
            <a:r>
              <a:rPr lang="it-IT" spc="-20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classe:</a:t>
            </a:r>
            <a:endParaRPr lang="it-IT" sz="120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marL="1346835" marR="4540250">
              <a:lnSpc>
                <a:spcPct val="103000"/>
              </a:lnSpc>
              <a:spcBef>
                <a:spcPts val="135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Preparazione di materiali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Risoluzione</a:t>
            </a:r>
            <a:r>
              <a:rPr lang="it-IT" spc="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problemi</a:t>
            </a:r>
            <a:r>
              <a:rPr lang="it-IT" spc="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comuni</a:t>
            </a:r>
            <a:r>
              <a:rPr lang="it-IT" spc="-36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Favorire la discussione</a:t>
            </a:r>
            <a:r>
              <a:rPr lang="it-IT" spc="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erso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n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-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iz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z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ar</a:t>
            </a:r>
            <a:r>
              <a:rPr lang="it-IT" spc="-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/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</a:t>
            </a:r>
            <a:r>
              <a:rPr lang="it-IT" spc="-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</a:t>
            </a:r>
            <a:r>
              <a:rPr lang="it-IT" spc="-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dua</a:t>
            </a:r>
            <a:r>
              <a:rPr lang="it-IT" spc="-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iz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z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Realizzare</a:t>
            </a:r>
            <a:r>
              <a:rPr lang="it-IT" spc="-8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attività</a:t>
            </a:r>
            <a:r>
              <a:rPr lang="it-IT" spc="-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-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gruppo</a:t>
            </a:r>
            <a:endParaRPr lang="it-IT" sz="20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1">
              <a:spcBef>
                <a:spcPts val="15"/>
              </a:spcBef>
              <a:buSzPts val="2400"/>
              <a:buFont typeface="Arial MT"/>
              <a:buChar char="•"/>
              <a:tabLst>
                <a:tab pos="889635" algn="l"/>
                <a:tab pos="890270" algn="l"/>
              </a:tabLst>
            </a:pPr>
            <a:r>
              <a:rPr lang="it-IT" dirty="0">
                <a:latin typeface="Aharoni" panose="02010803020104030203" pitchFamily="2" charset="-79"/>
                <a:ea typeface="Arial MT"/>
                <a:cs typeface="Aharoni" panose="02010803020104030203" pitchFamily="2" charset="-79"/>
              </a:rPr>
              <a:t>Valutazione:</a:t>
            </a:r>
            <a:endParaRPr lang="it-IT" sz="1200" dirty="0">
              <a:latin typeface="Aharoni" panose="02010803020104030203" pitchFamily="2" charset="-79"/>
              <a:ea typeface="Arial MT"/>
              <a:cs typeface="Aharoni" panose="02010803020104030203" pitchFamily="2" charset="-79"/>
            </a:endParaRPr>
          </a:p>
          <a:p>
            <a:pPr marL="1346835">
              <a:spcBef>
                <a:spcPts val="135"/>
              </a:spcBef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Formativa/Sommativa/Autentica,</a:t>
            </a:r>
            <a:r>
              <a:rPr lang="it-IT" spc="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Test</a:t>
            </a:r>
            <a:r>
              <a:rPr lang="it-IT" spc="3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vari,</a:t>
            </a:r>
            <a:r>
              <a:rPr lang="it-IT" spc="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Verifiche</a:t>
            </a:r>
            <a:r>
              <a:rPr lang="it-IT" spc="6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interattive</a:t>
            </a:r>
            <a:endParaRPr lang="it-IT" sz="20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661554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VALUTAZIONE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265" marR="575945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sz="320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Riguarda la valutazione di</a:t>
            </a:r>
            <a:r>
              <a:rPr lang="it-IT" sz="3200" spc="2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competenze</a:t>
            </a:r>
            <a:r>
              <a:rPr lang="it-IT" sz="3200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specifiche, ciò </a:t>
            </a:r>
            <a:r>
              <a:rPr lang="it-IT" sz="3200" spc="5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significa</a:t>
            </a:r>
            <a:r>
              <a:rPr lang="it-IT" sz="3200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andare</a:t>
            </a:r>
            <a:r>
              <a:rPr lang="it-IT" sz="3200" spc="-1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verso</a:t>
            </a:r>
            <a:r>
              <a:rPr lang="it-IT" sz="3200" spc="-1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z="3200" spc="-8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valutazione</a:t>
            </a:r>
            <a:r>
              <a:rPr lang="it-IT" sz="3200" spc="-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autentica</a:t>
            </a:r>
            <a:r>
              <a:rPr lang="it-IT" sz="320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03163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COME STUDIARE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81660">
              <a:spcBef>
                <a:spcPts val="275"/>
              </a:spcBef>
              <a:spcAft>
                <a:spcPts val="0"/>
              </a:spcAft>
            </a:pPr>
            <a:r>
              <a:rPr lang="it-IT" spc="-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Obiettivo</a:t>
            </a:r>
            <a:r>
              <a:rPr lang="it-IT" spc="-17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–</a:t>
            </a:r>
            <a:r>
              <a:rPr lang="it-IT" spc="-1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come</a:t>
            </a:r>
            <a:r>
              <a:rPr lang="it-IT" spc="-1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studiare</a:t>
            </a:r>
            <a:r>
              <a:rPr lang="it-IT" spc="-1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</a:t>
            </a:r>
            <a:r>
              <a:rPr lang="it-IT" spc="-19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video</a:t>
            </a:r>
            <a:r>
              <a:rPr lang="it-IT" spc="-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:</a:t>
            </a:r>
            <a:endParaRPr lang="it-IT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2">
              <a:spcBef>
                <a:spcPts val="145"/>
              </a:spcBef>
              <a:buFont typeface="Arial"/>
              <a:buChar char="•"/>
              <a:tabLst>
                <a:tab pos="1496060" algn="l"/>
                <a:tab pos="1496695" algn="l"/>
              </a:tabLst>
            </a:pP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Saper</a:t>
            </a:r>
            <a:r>
              <a:rPr lang="it-IT" spc="23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prendere</a:t>
            </a:r>
            <a:r>
              <a:rPr lang="it-IT" spc="23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appunti</a:t>
            </a:r>
            <a:endParaRPr lang="it-IT" sz="10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728345" lvl="2">
              <a:lnSpc>
                <a:spcPct val="103000"/>
              </a:lnSpc>
              <a:spcBef>
                <a:spcPts val="150"/>
              </a:spcBef>
              <a:buFont typeface="Arial"/>
              <a:buChar char="•"/>
              <a:tabLst>
                <a:tab pos="1496060" algn="l"/>
                <a:tab pos="1496695" algn="l"/>
              </a:tabLst>
            </a:pP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Annotare</a:t>
            </a:r>
            <a:r>
              <a:rPr lang="it-IT" spc="67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gli</a:t>
            </a:r>
            <a:r>
              <a:rPr lang="it-IT" spc="67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elementi</a:t>
            </a:r>
            <a:r>
              <a:rPr lang="it-IT" spc="67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essenziali</a:t>
            </a:r>
            <a:r>
              <a:rPr lang="it-IT" spc="67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(magari</a:t>
            </a:r>
            <a:r>
              <a:rPr lang="it-IT" spc="-74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</a:t>
            </a:r>
            <a:r>
              <a:rPr lang="it-IT" spc="-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mappe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)</a:t>
            </a:r>
            <a:endParaRPr lang="it-IT" sz="10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2">
              <a:spcBef>
                <a:spcPts val="15"/>
              </a:spcBef>
              <a:buFont typeface="Arial"/>
              <a:buChar char="•"/>
              <a:tabLst>
                <a:tab pos="1496060" algn="l"/>
                <a:tab pos="1496695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Agire</a:t>
            </a:r>
            <a:r>
              <a:rPr lang="it-IT" spc="2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contestualmente</a:t>
            </a:r>
            <a:r>
              <a:rPr lang="it-IT" spc="5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alla</a:t>
            </a:r>
            <a:r>
              <a:rPr lang="it-IT" spc="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spiegazione</a:t>
            </a:r>
            <a:endParaRPr lang="it-IT" sz="10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R="728980" lvl="2">
              <a:lnSpc>
                <a:spcPct val="103000"/>
              </a:lnSpc>
              <a:spcBef>
                <a:spcPts val="145"/>
              </a:spcBef>
              <a:buFont typeface="Arial"/>
              <a:buChar char="•"/>
              <a:tabLst>
                <a:tab pos="1496060" algn="l"/>
                <a:tab pos="1496695" algn="l"/>
                <a:tab pos="2698750" algn="l"/>
                <a:tab pos="4076700" algn="l"/>
                <a:tab pos="5335905" algn="l"/>
                <a:tab pos="6247130" algn="l"/>
                <a:tab pos="7807960" algn="l"/>
              </a:tabLst>
            </a:pP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Saper	andare	avanti	e/o	indietro	</a:t>
            </a:r>
            <a:r>
              <a:rPr lang="it-IT" spc="-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pc="-7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funzione</a:t>
            </a:r>
            <a:r>
              <a:rPr lang="it-IT" spc="-1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del</a:t>
            </a:r>
            <a:r>
              <a:rPr lang="it-IT" spc="-9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grado</a:t>
            </a:r>
            <a:r>
              <a:rPr lang="it-IT" spc="-1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pc="-11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apprendimento</a:t>
            </a:r>
            <a:endParaRPr lang="it-IT" sz="10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lvl="2">
              <a:spcBef>
                <a:spcPts val="15"/>
              </a:spcBef>
              <a:buFont typeface="Arial"/>
              <a:buChar char="•"/>
              <a:tabLst>
                <a:tab pos="1496060" algn="l"/>
                <a:tab pos="1496695" algn="l"/>
              </a:tabLst>
            </a:pP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Saper</a:t>
            </a:r>
            <a:r>
              <a:rPr lang="it-IT" spc="110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inquadrare</a:t>
            </a:r>
            <a:r>
              <a:rPr lang="it-IT" spc="6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l’argomento</a:t>
            </a:r>
            <a:endParaRPr lang="it-IT" sz="1000" dirty="0"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81117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COME CREARE UNA FLIP TEACHING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12470" marR="627380" algn="ctr">
              <a:lnSpc>
                <a:spcPct val="103000"/>
              </a:lnSpc>
              <a:spcBef>
                <a:spcPts val="275"/>
              </a:spcBef>
              <a:spcAft>
                <a:spcPts val="0"/>
              </a:spcAft>
            </a:pP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L’insegnante</a:t>
            </a:r>
            <a:r>
              <a:rPr lang="it-IT" sz="3200" spc="65" dirty="0"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assegna</a:t>
            </a:r>
            <a:r>
              <a:rPr lang="it-IT" sz="3200" spc="4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per</a:t>
            </a:r>
            <a:r>
              <a:rPr lang="it-IT" sz="3200" spc="4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casa</a:t>
            </a:r>
            <a:r>
              <a:rPr lang="it-IT" sz="3200" spc="5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ai</a:t>
            </a:r>
            <a:r>
              <a:rPr lang="it-IT" sz="3200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propri</a:t>
            </a:r>
            <a:r>
              <a:rPr lang="it-IT" sz="3200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studenti </a:t>
            </a:r>
            <a:r>
              <a:rPr lang="it-IT" sz="3200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un video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(2… 3…) da seguire su un dato</a:t>
            </a:r>
            <a:r>
              <a:rPr lang="it-IT" sz="3200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argomento,</a:t>
            </a:r>
            <a:r>
              <a:rPr lang="it-IT" sz="3200" spc="-9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prima</a:t>
            </a:r>
            <a:r>
              <a:rPr lang="it-IT" sz="3200" spc="-115" dirty="0">
                <a:solidFill>
                  <a:srgbClr val="FF000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</a:t>
            </a:r>
            <a:r>
              <a:rPr lang="it-IT" sz="3200" spc="-10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trattarlo</a:t>
            </a:r>
            <a:r>
              <a:rPr lang="it-IT" sz="3200" spc="-1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</a:t>
            </a:r>
            <a:r>
              <a:rPr lang="it-IT" sz="3200" spc="-10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z="320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classe.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32387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haroni" panose="02010803020104030203" pitchFamily="2" charset="-79"/>
                <a:cs typeface="Aharoni" panose="02010803020104030203" pitchFamily="2" charset="-79"/>
              </a:rPr>
              <a:t>DOVE REPERIRE IL MATERIALE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880"/>
            <a:ext cx="4127350" cy="392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158" y="2348880"/>
            <a:ext cx="4400550" cy="395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446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 ESEMPIO SU…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2164268" cy="1585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1556792"/>
            <a:ext cx="2560637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1259632" y="3212976"/>
            <a:ext cx="6408712" cy="3256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78915" marR="1487805">
              <a:lnSpc>
                <a:spcPct val="103000"/>
              </a:lnSpc>
              <a:spcBef>
                <a:spcPts val="210"/>
              </a:spcBef>
              <a:spcAft>
                <a:spcPts val="0"/>
              </a:spcAft>
            </a:pP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Posso</a:t>
            </a:r>
            <a:r>
              <a:rPr lang="it-IT" spc="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studiare</a:t>
            </a:r>
            <a:r>
              <a:rPr lang="it-IT" spc="1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il</a:t>
            </a:r>
            <a:r>
              <a:rPr lang="it-IT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video</a:t>
            </a:r>
            <a:r>
              <a:rPr lang="it-IT" spc="3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2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associare</a:t>
            </a:r>
            <a:r>
              <a:rPr lang="it-IT" spc="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in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   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momenti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ben precisi dei test che</a:t>
            </a:r>
            <a:r>
              <a:rPr lang="it-IT" spc="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aiutano</a:t>
            </a:r>
            <a:r>
              <a:rPr lang="it-IT" spc="1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</a:t>
            </a:r>
            <a:r>
              <a:rPr lang="it-IT" spc="14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veicolano</a:t>
            </a:r>
            <a:r>
              <a:rPr lang="it-IT" spc="17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la</a:t>
            </a:r>
            <a:r>
              <a:rPr lang="it-IT" spc="13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comprensione</a:t>
            </a:r>
            <a:r>
              <a:rPr lang="it-IT" spc="-74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spc="-745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     </a:t>
            </a:r>
            <a:r>
              <a:rPr lang="it-IT" spc="-1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E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postarli</a:t>
            </a:r>
            <a:r>
              <a:rPr lang="it-IT" spc="-10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ad</a:t>
            </a:r>
            <a:r>
              <a:rPr lang="it-IT" spc="-5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es.</a:t>
            </a:r>
            <a:r>
              <a:rPr lang="it-IT" spc="-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sul</a:t>
            </a:r>
            <a:r>
              <a:rPr lang="it-IT" spc="-2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social</a:t>
            </a:r>
            <a:r>
              <a:rPr lang="it-IT" spc="10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 </a:t>
            </a:r>
            <a:r>
              <a:rPr lang="it-IT" dirty="0" err="1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fidenia</a:t>
            </a:r>
            <a:r>
              <a:rPr lang="it-IT" dirty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. 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Sites.google.com/cannizzaro.gov.it/</a:t>
            </a:r>
            <a:r>
              <a:rPr lang="it-IT" dirty="0" err="1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diariodellanimatoredigitale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/strumenti-per-la-didattica/</a:t>
            </a:r>
            <a:r>
              <a:rPr lang="it-IT" dirty="0" err="1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fidenia?pli</a:t>
            </a:r>
            <a:r>
              <a:rPr lang="it-IT" dirty="0" smtClean="0">
                <a:solidFill>
                  <a:srgbClr val="0070C0"/>
                </a:solidFill>
                <a:latin typeface="Aharoni" panose="02010803020104030203" pitchFamily="2" charset="-79"/>
                <a:ea typeface="Times New Roman"/>
                <a:cs typeface="Aharoni" panose="02010803020104030203" pitchFamily="2" charset="-79"/>
              </a:rPr>
              <a:t>=1</a:t>
            </a:r>
            <a:endParaRPr lang="it-IT" dirty="0">
              <a:solidFill>
                <a:srgbClr val="0070C0"/>
              </a:solidFill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  <a:p>
            <a:pPr marL="1478915" marR="1487805">
              <a:lnSpc>
                <a:spcPct val="103000"/>
              </a:lnSpc>
              <a:spcBef>
                <a:spcPts val="210"/>
              </a:spcBef>
              <a:spcAft>
                <a:spcPts val="0"/>
              </a:spcAft>
            </a:pPr>
            <a:endParaRPr lang="it-IT" dirty="0">
              <a:solidFill>
                <a:srgbClr val="0070C0"/>
              </a:solidFill>
              <a:effectLst/>
              <a:latin typeface="Aharoni" panose="02010803020104030203" pitchFamily="2" charset="-79"/>
              <a:ea typeface="Times New Roman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805039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sz="5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GRAZIE</a:t>
            </a:r>
            <a:endParaRPr lang="it-IT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0"/>
            <a:ext cx="5715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5493721" y="5373216"/>
            <a:ext cx="2563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1"/>
                </a:solidFill>
              </a:rPr>
              <a:t>PATRIZIA LAZZARINI</a:t>
            </a:r>
            <a:endParaRPr lang="it-I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5322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monto">
  <a:themeElements>
    <a:clrScheme name="Personalizzato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70C0"/>
      </a:hlink>
      <a:folHlink>
        <a:srgbClr val="0070C0"/>
      </a:folHlink>
    </a:clrScheme>
    <a:fontScheme name="Tramont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ramont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180</TotalTime>
  <Words>1420</Words>
  <Application>Microsoft Office PowerPoint</Application>
  <PresentationFormat>Presentazione su schermo (4:3)</PresentationFormat>
  <Paragraphs>178</Paragraphs>
  <Slides>44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44</vt:i4>
      </vt:variant>
    </vt:vector>
  </HeadingPairs>
  <TitlesOfParts>
    <vt:vector size="45" baseType="lpstr">
      <vt:lpstr>Tramonto</vt:lpstr>
      <vt:lpstr>FLIIPPED CLASSROOM</vt:lpstr>
      <vt:lpstr>COSA SIGNIFICA</vt:lpstr>
      <vt:lpstr>Presentazione standard di PowerPoint</vt:lpstr>
      <vt:lpstr>METODOLOGIA</vt:lpstr>
      <vt:lpstr>METODOLOGIA</vt:lpstr>
      <vt:lpstr>METODOLOGIA</vt:lpstr>
      <vt:lpstr>PERCHÉ QUESTO METODO?</vt:lpstr>
      <vt:lpstr>IL WEB</vt:lpstr>
      <vt:lpstr>DENTRO LA SCUOLA </vt:lpstr>
      <vt:lpstr>FUORI LA SCUOLA</vt:lpstr>
      <vt:lpstr> L’INSEGNAMENTO CAPOVOLTO </vt:lpstr>
      <vt:lpstr> L’INSEGNAMENTO CAPOVOLTO </vt:lpstr>
      <vt:lpstr>ECCO L’INVERSIONE</vt:lpstr>
      <vt:lpstr>COS’È</vt:lpstr>
      <vt:lpstr>COS’È</vt:lpstr>
      <vt:lpstr>PUNTI DI FORZA </vt:lpstr>
      <vt:lpstr>PUNTI DI FORZA </vt:lpstr>
      <vt:lpstr>PUNTI DI FORZA </vt:lpstr>
      <vt:lpstr>PUNTI DI FORZA </vt:lpstr>
      <vt:lpstr>COSA NON È</vt:lpstr>
      <vt:lpstr>COSA NON È</vt:lpstr>
      <vt:lpstr>PUNTI DI DEBOLEZZA </vt:lpstr>
      <vt:lpstr>STRUTTURA DELLA CLASSE </vt:lpstr>
      <vt:lpstr>COME APPRENDONO I RAGAZZI </vt:lpstr>
      <vt:lpstr>COME APPRENDONO I RAGAZZI </vt:lpstr>
      <vt:lpstr>I RAGAZZI NELLA FLIPPED CLASSROOM </vt:lpstr>
      <vt:lpstr>I DOCENTI NELLA FLIPPED CLASSROOM </vt:lpstr>
      <vt:lpstr>IN SINTESI</vt:lpstr>
      <vt:lpstr>ATTIVAZIONE</vt:lpstr>
      <vt:lpstr>PRODUZIONE</vt:lpstr>
      <vt:lpstr>ELABORAZIONE</vt:lpstr>
      <vt:lpstr>IL DOCENTE A CASA </vt:lpstr>
      <vt:lpstr>LO STUDENTE A CASA </vt:lpstr>
      <vt:lpstr>IL DOCENTE A SCUOLA </vt:lpstr>
      <vt:lpstr>LO STUDENTE A SCUOLA </vt:lpstr>
      <vt:lpstr>VANTAGGI</vt:lpstr>
      <vt:lpstr>COME PREPARARE LA LEZIONE</vt:lpstr>
      <vt:lpstr>IN SINTESI</vt:lpstr>
      <vt:lpstr>VALUTAZIONE</vt:lpstr>
      <vt:lpstr>COME STUDIARE </vt:lpstr>
      <vt:lpstr>COME CREARE UNA FLIP TEACHING</vt:lpstr>
      <vt:lpstr>DOVE REPERIRE IL MATERIALE</vt:lpstr>
      <vt:lpstr>UN ESEMPIO SU… 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user</dc:creator>
  <cp:lastModifiedBy>user</cp:lastModifiedBy>
  <cp:revision>22</cp:revision>
  <dcterms:created xsi:type="dcterms:W3CDTF">2023-01-06T10:35:03Z</dcterms:created>
  <dcterms:modified xsi:type="dcterms:W3CDTF">2023-01-25T20:37:45Z</dcterms:modified>
</cp:coreProperties>
</file>