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4" r:id="rId9"/>
    <p:sldId id="265" r:id="rId10"/>
    <p:sldId id="272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71D31-35A3-4537-88A9-BDEF32C302B5}" type="datetimeFigureOut">
              <a:rPr lang="da-DK" smtClean="0"/>
              <a:t>12-09-2022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8D615C-111A-4D5A-B9D2-81509F2C8F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5873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24402-170E-4365-83BF-2B8FC6437B83}" type="datetime1">
              <a:rPr lang="da-DK" smtClean="0"/>
              <a:t>12-09-2022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586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FA49A-2F4F-47F1-98AA-7E4D9E7F2DFF}" type="datetime1">
              <a:rPr lang="da-DK" smtClean="0"/>
              <a:t>12-09-2022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9377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A5D50-F751-4E44-8311-E0AB05FB9F34}" type="datetime1">
              <a:rPr lang="da-DK" smtClean="0"/>
              <a:t>12-09-2022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709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AAA56-C08F-4FDB-80D6-C3F4C2CD751F}" type="datetime1">
              <a:rPr lang="da-DK" smtClean="0"/>
              <a:t>12-09-2022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8266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362-9B0D-4413-91F8-523680E88579}" type="datetime1">
              <a:rPr lang="da-DK" smtClean="0"/>
              <a:t>12-09-2022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0765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1D1E2-2E9B-442C-BE61-82B2098FB132}" type="datetime1">
              <a:rPr lang="da-DK" smtClean="0"/>
              <a:t>12-09-2022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7398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8C87A-E82D-46A8-BC5C-04FC7497B752}" type="datetime1">
              <a:rPr lang="da-DK" smtClean="0"/>
              <a:t>12-09-2022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2571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7CD2-B411-4011-9CAC-575696C2FB57}" type="datetime1">
              <a:rPr lang="da-DK" smtClean="0"/>
              <a:t>12-09-2022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4116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93D3-CBA3-43D0-A1B4-2235FE4CFD29}" type="datetime1">
              <a:rPr lang="da-DK" smtClean="0"/>
              <a:t>12-09-2022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4077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1D9D-0E33-4188-903F-6F635EFA0EA4}" type="datetime1">
              <a:rPr lang="da-DK" smtClean="0"/>
              <a:t>12-09-2022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6066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6A4C3-CD79-4620-B83B-322466AFF4C0}" type="datetime1">
              <a:rPr lang="da-DK" smtClean="0"/>
              <a:t>12-09-2022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2058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7D38B-7888-4733-B556-D5B785A26A0C}" type="datetime1">
              <a:rPr lang="da-DK" smtClean="0"/>
              <a:t>12-09-2022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6D40B-FF8A-488C-B6F1-E86176F30EA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498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5" Type="http://schemas.openxmlformats.org/officeDocument/2006/relationships/image" Target="NULL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felt 7"/>
          <p:cNvSpPr txBox="1"/>
          <p:nvPr/>
        </p:nvSpPr>
        <p:spPr>
          <a:xfrm>
            <a:off x="3689132" y="372626"/>
            <a:ext cx="7325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a-DK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Pladsholder til sli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6268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NS_Logo_h+©jre_CMY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7" y="372626"/>
            <a:ext cx="2726690" cy="7994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felt 7"/>
          <p:cNvSpPr txBox="1"/>
          <p:nvPr/>
        </p:nvSpPr>
        <p:spPr>
          <a:xfrm>
            <a:off x="3689132" y="372626"/>
            <a:ext cx="732571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Nørresundby Gymnasium og HF</a:t>
            </a:r>
          </a:p>
          <a:p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</a:t>
            </a:r>
            <a:r>
              <a:rPr lang="da-DK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Teachers and Students</a:t>
            </a:r>
          </a:p>
          <a:p>
            <a:endParaRPr lang="da-D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Nørresundby Gymnasium og HF?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a-DK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a-DK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a-DK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ladsholder til sli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5082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NS_Logo_h+©jre_CMY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7" y="372626"/>
            <a:ext cx="2726690" cy="7994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felt 7"/>
          <p:cNvSpPr txBox="1"/>
          <p:nvPr/>
        </p:nvSpPr>
        <p:spPr>
          <a:xfrm>
            <a:off x="3689132" y="372626"/>
            <a:ext cx="7325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Nørresundby Gymnasium og HF</a:t>
            </a:r>
          </a:p>
          <a:p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</a:t>
            </a:r>
            <a:r>
              <a:rPr lang="da-DK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Teachers and Students</a:t>
            </a:r>
          </a:p>
        </p:txBody>
      </p:sp>
      <p:sp>
        <p:nvSpPr>
          <p:cNvPr id="2" name="Tekstfelt 1"/>
          <p:cNvSpPr txBox="1"/>
          <p:nvPr/>
        </p:nvSpPr>
        <p:spPr>
          <a:xfrm>
            <a:off x="513967" y="1434455"/>
            <a:ext cx="26415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Nørresundby Gymnasium og HF?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3</a:t>
            </a:fld>
            <a:endParaRPr lang="da-DK"/>
          </a:p>
        </p:txBody>
      </p:sp>
      <p:sp>
        <p:nvSpPr>
          <p:cNvPr id="9" name="Tekstfelt 8"/>
          <p:cNvSpPr txBox="1"/>
          <p:nvPr/>
        </p:nvSpPr>
        <p:spPr>
          <a:xfrm>
            <a:off x="3689132" y="1434455"/>
            <a:ext cx="732571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Christian Simonsen Fisker			Morten Vinther</a:t>
            </a:r>
          </a:p>
          <a:p>
            <a:r>
              <a:rPr lang="da-DK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MSc</a:t>
            </a:r>
            <a:r>
              <a:rPr lang="da-DK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da-DK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r>
              <a:rPr lang="da-DK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				</a:t>
            </a:r>
            <a:r>
              <a:rPr lang="da-DK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MSc</a:t>
            </a:r>
            <a:r>
              <a:rPr lang="da-DK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da-DK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Physics</a:t>
            </a:r>
            <a:r>
              <a:rPr lang="da-DK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da-DK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Matematics</a:t>
            </a:r>
            <a:r>
              <a:rPr lang="da-DK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da-DK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Physics</a:t>
            </a:r>
            <a:r>
              <a:rPr lang="da-DK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da-DK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Matematics</a:t>
            </a:r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2008 -					2007 -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137" y="1851003"/>
            <a:ext cx="1600200" cy="2286000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1851003"/>
            <a:ext cx="16002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17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NS_Logo_h+©jre_CMY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7" y="372626"/>
            <a:ext cx="2726690" cy="7994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felt 7"/>
          <p:cNvSpPr txBox="1"/>
          <p:nvPr/>
        </p:nvSpPr>
        <p:spPr>
          <a:xfrm>
            <a:off x="3689132" y="372626"/>
            <a:ext cx="7325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Nørresundby Gymnasium og HF</a:t>
            </a:r>
          </a:p>
          <a:p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</a:t>
            </a:r>
            <a:r>
              <a:rPr lang="da-DK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Teachers and Students</a:t>
            </a:r>
          </a:p>
        </p:txBody>
      </p:sp>
      <p:sp>
        <p:nvSpPr>
          <p:cNvPr id="2" name="Tekstfelt 1"/>
          <p:cNvSpPr txBox="1"/>
          <p:nvPr/>
        </p:nvSpPr>
        <p:spPr>
          <a:xfrm>
            <a:off x="513967" y="1434455"/>
            <a:ext cx="26415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Nørresundby Gymnasium og HF?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4</a:t>
            </a:fld>
            <a:endParaRPr lang="da-DK"/>
          </a:p>
        </p:txBody>
      </p:sp>
      <p:sp>
        <p:nvSpPr>
          <p:cNvPr id="9" name="Tekstfelt 8"/>
          <p:cNvSpPr txBox="1"/>
          <p:nvPr/>
        </p:nvSpPr>
        <p:spPr>
          <a:xfrm>
            <a:off x="3689132" y="1434455"/>
            <a:ext cx="73257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342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NS_Logo_h+©jre_CMY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7" y="372626"/>
            <a:ext cx="2726690" cy="7994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felt 7"/>
          <p:cNvSpPr txBox="1"/>
          <p:nvPr/>
        </p:nvSpPr>
        <p:spPr>
          <a:xfrm>
            <a:off x="3689132" y="372626"/>
            <a:ext cx="7325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Nørresundby Gymnasium og HF</a:t>
            </a:r>
          </a:p>
          <a:p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</a:t>
            </a:r>
            <a:r>
              <a:rPr lang="da-DK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Teachers and Students</a:t>
            </a:r>
          </a:p>
        </p:txBody>
      </p:sp>
      <p:sp>
        <p:nvSpPr>
          <p:cNvPr id="2" name="Tekstfelt 1"/>
          <p:cNvSpPr txBox="1"/>
          <p:nvPr/>
        </p:nvSpPr>
        <p:spPr>
          <a:xfrm>
            <a:off x="513967" y="1434455"/>
            <a:ext cx="26415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Nørresundby Gymnasium og HF?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5</a:t>
            </a:fld>
            <a:endParaRPr lang="da-DK"/>
          </a:p>
        </p:txBody>
      </p:sp>
      <p:sp>
        <p:nvSpPr>
          <p:cNvPr id="9" name="Tekstfelt 8"/>
          <p:cNvSpPr txBox="1"/>
          <p:nvPr/>
        </p:nvSpPr>
        <p:spPr>
          <a:xfrm>
            <a:off x="3689132" y="1434455"/>
            <a:ext cx="73257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124" y="1635078"/>
            <a:ext cx="6301726" cy="472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187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NS_Logo_h+©jre_CMY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7" y="372626"/>
            <a:ext cx="2726690" cy="7994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felt 7"/>
          <p:cNvSpPr txBox="1"/>
          <p:nvPr/>
        </p:nvSpPr>
        <p:spPr>
          <a:xfrm>
            <a:off x="3689132" y="372626"/>
            <a:ext cx="7325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Nørresundby Gymnasium og HF</a:t>
            </a:r>
          </a:p>
          <a:p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</a:t>
            </a:r>
            <a:r>
              <a:rPr lang="da-DK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Teachers and Students</a:t>
            </a:r>
          </a:p>
        </p:txBody>
      </p:sp>
      <p:sp>
        <p:nvSpPr>
          <p:cNvPr id="2" name="Tekstfelt 1"/>
          <p:cNvSpPr txBox="1"/>
          <p:nvPr/>
        </p:nvSpPr>
        <p:spPr>
          <a:xfrm>
            <a:off x="513967" y="1434455"/>
            <a:ext cx="26415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Nørresundby Gymnasium og HF?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6</a:t>
            </a:fld>
            <a:endParaRPr lang="da-DK"/>
          </a:p>
        </p:txBody>
      </p:sp>
      <p:sp>
        <p:nvSpPr>
          <p:cNvPr id="9" name="Tekstfelt 8"/>
          <p:cNvSpPr txBox="1"/>
          <p:nvPr/>
        </p:nvSpPr>
        <p:spPr>
          <a:xfrm>
            <a:off x="3689132" y="1434455"/>
            <a:ext cx="73257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0781" y="1434454"/>
            <a:ext cx="7822105" cy="437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492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NS_Logo_h+©jre_CMY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7" y="372626"/>
            <a:ext cx="2726690" cy="7994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kstfelt 1"/>
          <p:cNvSpPr txBox="1"/>
          <p:nvPr/>
        </p:nvSpPr>
        <p:spPr>
          <a:xfrm>
            <a:off x="513967" y="1434455"/>
            <a:ext cx="26415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Nørresundby Gymnasium og HF?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7</a:t>
            </a:fld>
            <a:endParaRPr lang="da-DK"/>
          </a:p>
        </p:txBody>
      </p:sp>
      <p:sp>
        <p:nvSpPr>
          <p:cNvPr id="8" name="Tekstfelt 7"/>
          <p:cNvSpPr txBox="1"/>
          <p:nvPr/>
        </p:nvSpPr>
        <p:spPr>
          <a:xfrm>
            <a:off x="3689132" y="372626"/>
            <a:ext cx="7325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Nørresundby Gymnasium og HF</a:t>
            </a:r>
          </a:p>
          <a:p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</a:t>
            </a:r>
            <a:r>
              <a:rPr lang="da-DK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Teachers and Students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130" y="1434455"/>
            <a:ext cx="7803714" cy="4747778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3450130" y="6185420"/>
            <a:ext cx="78037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https</a:t>
            </a:r>
            <a:r>
              <a:rPr lang="da-DK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://ufm.dk/en/education/the-danish-education-system/overview/danish_education_system</a:t>
            </a:r>
          </a:p>
        </p:txBody>
      </p:sp>
    </p:spTree>
    <p:extLst>
      <p:ext uri="{BB962C8B-B14F-4D97-AF65-F5344CB8AC3E}">
        <p14:creationId xmlns:p14="http://schemas.microsoft.com/office/powerpoint/2010/main" val="780082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NS_Logo_h+©jre_CMY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7" y="372626"/>
            <a:ext cx="2726690" cy="7994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kstfelt 1"/>
          <p:cNvSpPr txBox="1"/>
          <p:nvPr/>
        </p:nvSpPr>
        <p:spPr>
          <a:xfrm>
            <a:off x="513967" y="1434455"/>
            <a:ext cx="26415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Nørresundby Gymnasium og HF?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8</a:t>
            </a:fld>
            <a:endParaRPr lang="da-DK"/>
          </a:p>
        </p:txBody>
      </p:sp>
      <p:sp>
        <p:nvSpPr>
          <p:cNvPr id="8" name="Tekstfelt 7"/>
          <p:cNvSpPr txBox="1"/>
          <p:nvPr/>
        </p:nvSpPr>
        <p:spPr>
          <a:xfrm>
            <a:off x="3689132" y="372626"/>
            <a:ext cx="7325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Nørresundby Gymnasium og HF</a:t>
            </a:r>
          </a:p>
          <a:p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</a:t>
            </a:r>
            <a:r>
              <a:rPr lang="da-DK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Teachers and Students</a:t>
            </a:r>
          </a:p>
        </p:txBody>
      </p:sp>
      <p:sp>
        <p:nvSpPr>
          <p:cNvPr id="5" name="Tekstfelt 4"/>
          <p:cNvSpPr txBox="1"/>
          <p:nvPr/>
        </p:nvSpPr>
        <p:spPr>
          <a:xfrm>
            <a:off x="3689132" y="1627833"/>
            <a:ext cx="7325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STX – </a:t>
            </a:r>
            <a:r>
              <a:rPr lang="da-DK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da-D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General </a:t>
            </a:r>
            <a:r>
              <a:rPr lang="da-DK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Examination</a:t>
            </a:r>
            <a:r>
              <a:rPr lang="da-D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Programme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550 students</a:t>
            </a:r>
            <a:endParaRPr lang="da-DK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e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013380"/>
              </p:ext>
            </p:extLst>
          </p:nvPr>
        </p:nvGraphicFramePr>
        <p:xfrm>
          <a:off x="3689132" y="2137221"/>
          <a:ext cx="81280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79418377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52225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months</a:t>
                      </a: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foundation</a:t>
                      </a: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9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months</a:t>
                      </a: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specialized</a:t>
                      </a: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study</a:t>
                      </a: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programme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15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Danish,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english</a:t>
                      </a: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social science,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Education</a:t>
                      </a:r>
                      <a:endParaRPr lang="da-DK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Basic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</a:t>
                      </a: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general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</a:t>
                      </a: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languages</a:t>
                      </a:r>
                      <a:endParaRPr lang="da-DK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Basic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</a:t>
                      </a: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natural</a:t>
                      </a: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sciences</a:t>
                      </a:r>
                      <a:endParaRPr lang="da-DK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Preparation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for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choice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specialization</a:t>
                      </a:r>
                      <a:endParaRPr lang="da-DK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Danish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english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2nd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language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french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german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spanish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history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physics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artistic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subject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mathematics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religion, social science,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chemistry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biology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natural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geography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Education</a:t>
                      </a:r>
                    </a:p>
                    <a:p>
                      <a:endParaRPr lang="da-DK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Specialization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2 – 3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courses</a:t>
                      </a:r>
                      <a:endParaRPr lang="da-DK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da-DK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Elective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courses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psychology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astronomy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…)</a:t>
                      </a:r>
                      <a:endParaRPr lang="da-DK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4888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1506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NS_Logo_h+©jre_CMY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7" y="372626"/>
            <a:ext cx="2726690" cy="7994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kstfelt 1"/>
          <p:cNvSpPr txBox="1"/>
          <p:nvPr/>
        </p:nvSpPr>
        <p:spPr>
          <a:xfrm>
            <a:off x="513967" y="1434455"/>
            <a:ext cx="26415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Nørresundby Gymnasium og HF?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9</a:t>
            </a:fld>
            <a:endParaRPr lang="da-DK"/>
          </a:p>
        </p:txBody>
      </p:sp>
      <p:sp>
        <p:nvSpPr>
          <p:cNvPr id="8" name="Tekstfelt 7"/>
          <p:cNvSpPr txBox="1"/>
          <p:nvPr/>
        </p:nvSpPr>
        <p:spPr>
          <a:xfrm>
            <a:off x="3689132" y="372626"/>
            <a:ext cx="7325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Nørresundby Gymnasium og HF</a:t>
            </a:r>
          </a:p>
          <a:p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</a:t>
            </a:r>
            <a:r>
              <a:rPr lang="da-DK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Teachers and Students</a:t>
            </a:r>
          </a:p>
        </p:txBody>
      </p:sp>
      <p:sp>
        <p:nvSpPr>
          <p:cNvPr id="5" name="Tekstfelt 4"/>
          <p:cNvSpPr txBox="1"/>
          <p:nvPr/>
        </p:nvSpPr>
        <p:spPr>
          <a:xfrm>
            <a:off x="3689132" y="1627833"/>
            <a:ext cx="7325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HF – </a:t>
            </a:r>
            <a:r>
              <a:rPr lang="da-DK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da-D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Preparatory</a:t>
            </a:r>
            <a:r>
              <a:rPr lang="da-D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Examination</a:t>
            </a:r>
            <a:r>
              <a:rPr lang="da-D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Programme</a:t>
            </a:r>
            <a:r>
              <a:rPr lang="da-D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200 students</a:t>
            </a:r>
            <a:r>
              <a:rPr lang="da-DK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a-D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e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203359"/>
              </p:ext>
            </p:extLst>
          </p:nvPr>
        </p:nvGraphicFramePr>
        <p:xfrm>
          <a:off x="3689132" y="2137221"/>
          <a:ext cx="8128000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79418377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52225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Profession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orientation</a:t>
                      </a:r>
                      <a:endParaRPr lang="da-DK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15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Danish,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english</a:t>
                      </a: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mathematics</a:t>
                      </a:r>
                      <a:endParaRPr lang="da-DK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Natural Science Group (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chemistry</a:t>
                      </a: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biology</a:t>
                      </a: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geography</a:t>
                      </a:r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Humanities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Social Science Group (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history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social science and religion)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 an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artistic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subject</a:t>
                      </a:r>
                      <a:endParaRPr lang="da-DK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Elective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courses</a:t>
                      </a:r>
                      <a:endParaRPr lang="da-DK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set of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subjects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oriented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a profession (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mathematics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business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economics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psychologi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philosophy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biology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mathematics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innovation)</a:t>
                      </a:r>
                    </a:p>
                    <a:p>
                      <a:endParaRPr lang="da-DK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Three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trainee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courses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aimed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at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supporting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the students </a:t>
                      </a:r>
                      <a:r>
                        <a:rPr lang="da-DK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choice</a:t>
                      </a:r>
                      <a:r>
                        <a:rPr lang="da-DK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profession</a:t>
                      </a:r>
                      <a:endParaRPr lang="da-DK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4888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1689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NS_Logo_h+©jre_CMY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7" y="372626"/>
            <a:ext cx="2726690" cy="7994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kstfelt 1"/>
          <p:cNvSpPr txBox="1"/>
          <p:nvPr/>
        </p:nvSpPr>
        <p:spPr>
          <a:xfrm>
            <a:off x="513967" y="1434455"/>
            <a:ext cx="26415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Nørresundby Gymnasium og HF?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10</a:t>
            </a:fld>
            <a:endParaRPr lang="da-DK"/>
          </a:p>
        </p:txBody>
      </p:sp>
      <p:sp>
        <p:nvSpPr>
          <p:cNvPr id="8" name="Tekstfelt 7"/>
          <p:cNvSpPr txBox="1"/>
          <p:nvPr/>
        </p:nvSpPr>
        <p:spPr>
          <a:xfrm>
            <a:off x="3689132" y="372626"/>
            <a:ext cx="7325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Nørresundby Gymnasium og HF</a:t>
            </a:r>
          </a:p>
          <a:p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</a:t>
            </a:r>
            <a:r>
              <a:rPr lang="da-DK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da-DK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Teachers and Students</a:t>
            </a:r>
          </a:p>
        </p:txBody>
      </p:sp>
    </p:spTree>
    <p:extLst>
      <p:ext uri="{BB962C8B-B14F-4D97-AF65-F5344CB8AC3E}">
        <p14:creationId xmlns:p14="http://schemas.microsoft.com/office/powerpoint/2010/main" val="2426652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75AB334-188C-65EB-B9CB-6532339672E8}"/>
              </a:ext>
            </a:extLst>
          </p:cNvPr>
          <p:cNvSpPr/>
          <p:nvPr/>
        </p:nvSpPr>
        <p:spPr>
          <a:xfrm>
            <a:off x="3413156" y="2589291"/>
            <a:ext cx="4908133" cy="35217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7" name="Billede 6" descr="NS_Logo_h+©jre_CMY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7" y="372626"/>
            <a:ext cx="2726690" cy="7994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felt 7"/>
          <p:cNvSpPr txBox="1"/>
          <p:nvPr/>
        </p:nvSpPr>
        <p:spPr>
          <a:xfrm>
            <a:off x="3689132" y="372626"/>
            <a:ext cx="7325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Nørresundby Gymnasium og HF</a:t>
            </a:r>
          </a:p>
          <a:p>
            <a:r>
              <a:rPr lang="da-DK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</a:t>
            </a:r>
            <a:r>
              <a:rPr lang="da-DK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da-DK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Teachers and Students</a:t>
            </a:r>
          </a:p>
        </p:txBody>
      </p:sp>
      <p:sp>
        <p:nvSpPr>
          <p:cNvPr id="2" name="Tekstfelt 1"/>
          <p:cNvSpPr txBox="1"/>
          <p:nvPr/>
        </p:nvSpPr>
        <p:spPr>
          <a:xfrm>
            <a:off x="513967" y="1434455"/>
            <a:ext cx="26415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Nørresundby Gymnasium og HF?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11</a:t>
            </a:fld>
            <a:endParaRPr lang="da-DK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2DFF95-061F-0FFD-3473-5B6252A533FF}"/>
              </a:ext>
            </a:extLst>
          </p:cNvPr>
          <p:cNvSpPr txBox="1"/>
          <p:nvPr/>
        </p:nvSpPr>
        <p:spPr>
          <a:xfrm>
            <a:off x="3413156" y="1560529"/>
            <a:ext cx="7421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Problem </a:t>
            </a:r>
            <a:r>
              <a:rPr lang="da-DK" sz="2400" b="1" dirty="0" err="1"/>
              <a:t>based</a:t>
            </a:r>
            <a:r>
              <a:rPr lang="da-DK" sz="2400" b="1" dirty="0"/>
              <a:t> / </a:t>
            </a:r>
            <a:r>
              <a:rPr lang="da-DK" sz="2400" b="1" dirty="0" err="1"/>
              <a:t>inductive</a:t>
            </a:r>
            <a:r>
              <a:rPr lang="da-DK" sz="2400" b="1" dirty="0"/>
              <a:t> learning - Methods in </a:t>
            </a:r>
            <a:r>
              <a:rPr lang="da-DK" sz="2400" b="1" dirty="0" err="1"/>
              <a:t>physics</a:t>
            </a:r>
            <a:r>
              <a:rPr lang="da-DK" sz="2400" b="1" dirty="0"/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B0F40A-3AC6-9023-3D07-C4BBB2D09522}"/>
              </a:ext>
            </a:extLst>
          </p:cNvPr>
          <p:cNvSpPr txBox="1"/>
          <p:nvPr/>
        </p:nvSpPr>
        <p:spPr>
          <a:xfrm>
            <a:off x="3580491" y="2834464"/>
            <a:ext cx="2751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 err="1"/>
              <a:t>Expressing</a:t>
            </a:r>
            <a:r>
              <a:rPr lang="da-DK" sz="2000" dirty="0"/>
              <a:t> the problem?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3458E8-1A5F-E312-FA49-0033220E13B7}"/>
              </a:ext>
            </a:extLst>
          </p:cNvPr>
          <p:cNvSpPr txBox="1"/>
          <p:nvPr/>
        </p:nvSpPr>
        <p:spPr>
          <a:xfrm>
            <a:off x="5485491" y="3947552"/>
            <a:ext cx="272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/>
              <a:t>Design the </a:t>
            </a:r>
            <a:r>
              <a:rPr lang="da-DK" sz="2000" dirty="0" err="1"/>
              <a:t>experiment</a:t>
            </a:r>
            <a:r>
              <a:rPr lang="da-DK" sz="2000" dirty="0"/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B852E7-75C7-8275-11E0-5611C4581FEC}"/>
              </a:ext>
            </a:extLst>
          </p:cNvPr>
          <p:cNvSpPr txBox="1"/>
          <p:nvPr/>
        </p:nvSpPr>
        <p:spPr>
          <a:xfrm>
            <a:off x="4109696" y="5018751"/>
            <a:ext cx="26002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 err="1"/>
              <a:t>Analyze</a:t>
            </a:r>
            <a:r>
              <a:rPr lang="da-DK" sz="2000" dirty="0"/>
              <a:t>  and </a:t>
            </a:r>
            <a:r>
              <a:rPr lang="da-DK" sz="2000" dirty="0" err="1"/>
              <a:t>interpret</a:t>
            </a:r>
            <a:r>
              <a:rPr lang="da-DK" sz="2000" dirty="0"/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33DE13-DB15-2748-E660-4DC3B805DF37}"/>
              </a:ext>
            </a:extLst>
          </p:cNvPr>
          <p:cNvSpPr txBox="1"/>
          <p:nvPr/>
        </p:nvSpPr>
        <p:spPr>
          <a:xfrm>
            <a:off x="3897134" y="5645300"/>
            <a:ext cx="40899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b="1" dirty="0"/>
              <a:t>Three </a:t>
            </a:r>
            <a:r>
              <a:rPr lang="da-DK" sz="2000" b="1" dirty="0" err="1"/>
              <a:t>significant</a:t>
            </a:r>
            <a:r>
              <a:rPr lang="da-DK" sz="2000" b="1" dirty="0"/>
              <a:t> </a:t>
            </a:r>
            <a:r>
              <a:rPr lang="da-DK" sz="2000" b="1" dirty="0" err="1"/>
              <a:t>degrees</a:t>
            </a:r>
            <a:r>
              <a:rPr lang="da-DK" sz="2000" b="1" dirty="0"/>
              <a:t> of </a:t>
            </a:r>
            <a:r>
              <a:rPr lang="da-DK" sz="2000" b="1" dirty="0" err="1"/>
              <a:t>freedom</a:t>
            </a:r>
            <a:endParaRPr lang="da-DK" sz="2000" b="1" dirty="0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20EB1089-4D32-CA74-6D94-99F06375D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36468" y="2675538"/>
            <a:ext cx="2500330" cy="334424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62124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NS_Logo_h+©jre_CMY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7" y="372626"/>
            <a:ext cx="2726690" cy="7994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felt 7"/>
          <p:cNvSpPr txBox="1"/>
          <p:nvPr/>
        </p:nvSpPr>
        <p:spPr>
          <a:xfrm>
            <a:off x="3689132" y="372626"/>
            <a:ext cx="7325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Nørresundby Gymnasium og HF</a:t>
            </a:r>
          </a:p>
          <a:p>
            <a:r>
              <a:rPr lang="da-DK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</a:t>
            </a:r>
            <a:r>
              <a:rPr lang="da-DK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da-DK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Teachers and Students</a:t>
            </a:r>
          </a:p>
        </p:txBody>
      </p:sp>
      <p:sp>
        <p:nvSpPr>
          <p:cNvPr id="2" name="Tekstfelt 1"/>
          <p:cNvSpPr txBox="1"/>
          <p:nvPr/>
        </p:nvSpPr>
        <p:spPr>
          <a:xfrm>
            <a:off x="513967" y="1434455"/>
            <a:ext cx="26415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Nørresundby Gymnasium og HF?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12</a:t>
            </a:fld>
            <a:endParaRPr lang="da-DK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2DFF95-061F-0FFD-3473-5B6252A533FF}"/>
              </a:ext>
            </a:extLst>
          </p:cNvPr>
          <p:cNvSpPr txBox="1"/>
          <p:nvPr/>
        </p:nvSpPr>
        <p:spPr>
          <a:xfrm>
            <a:off x="3413156" y="1572229"/>
            <a:ext cx="7125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 err="1"/>
              <a:t>Inductive</a:t>
            </a:r>
            <a:r>
              <a:rPr lang="da-DK" sz="2400" b="1" dirty="0"/>
              <a:t> / </a:t>
            </a:r>
            <a:r>
              <a:rPr lang="da-DK" sz="2400" b="1" dirty="0" err="1"/>
              <a:t>deductive</a:t>
            </a:r>
            <a:r>
              <a:rPr lang="da-DK" sz="2400" b="1" dirty="0"/>
              <a:t> </a:t>
            </a:r>
            <a:r>
              <a:rPr lang="da-DK" sz="2400" b="1" dirty="0" err="1"/>
              <a:t>reflections</a:t>
            </a:r>
            <a:r>
              <a:rPr lang="da-DK" sz="2400" b="1" dirty="0"/>
              <a:t> on student </a:t>
            </a:r>
            <a:r>
              <a:rPr lang="da-DK" sz="2400" b="1" dirty="0" err="1"/>
              <a:t>responses</a:t>
            </a:r>
            <a:endParaRPr lang="da-DK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4">
                <a:extLst>
                  <a:ext uri="{FF2B5EF4-FFF2-40B4-BE49-F238E27FC236}">
                    <a16:creationId xmlns:a16="http://schemas.microsoft.com/office/drawing/2014/main" id="{B1929CC6-7BEE-F2DB-34F0-9AD387BE17E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40657" y="2279390"/>
                <a:ext cx="4320480" cy="375211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txBody>
              <a:bodyPr vert="horz" lIns="0" tIns="45720" rIns="0" bIns="45720" rtlCol="0">
                <a:normAutofit fontScale="92500"/>
              </a:bodyPr>
              <a:lstStyle>
                <a:lvl1pPr marL="285750" indent="-285750" algn="l" defTabSz="914318" rtl="0" eaLnBrk="1" latinLnBrk="0" hangingPunct="1">
                  <a:lnSpc>
                    <a:spcPct val="100000"/>
                  </a:lnSpc>
                  <a:spcBef>
                    <a:spcPts val="600"/>
                  </a:spcBef>
                  <a:buFontTx/>
                  <a:buBlip>
                    <a:blip r:embed="rId3"/>
                  </a:buBlip>
                  <a:defRPr sz="1600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23888" indent="-285750" algn="l" defTabSz="914318" rtl="0" eaLnBrk="1" latinLnBrk="0" hangingPunct="1">
                  <a:lnSpc>
                    <a:spcPct val="120000"/>
                  </a:lnSpc>
                  <a:spcBef>
                    <a:spcPts val="499"/>
                  </a:spcBef>
                  <a:buFontTx/>
                  <a:buBlip>
                    <a:blip r:embed="rId3"/>
                  </a:buBlip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98525" indent="-171450" algn="l" defTabSz="914318" rtl="0" eaLnBrk="1" latinLnBrk="0" hangingPunct="1">
                  <a:lnSpc>
                    <a:spcPct val="120000"/>
                  </a:lnSpc>
                  <a:spcBef>
                    <a:spcPts val="499"/>
                  </a:spcBef>
                  <a:buFontTx/>
                  <a:buBlip>
                    <a:blip r:embed="rId4"/>
                  </a:buBlip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163638" indent="-171450" algn="l" defTabSz="914318" rtl="0" eaLnBrk="1" latinLnBrk="0" hangingPunct="1">
                  <a:lnSpc>
                    <a:spcPct val="120000"/>
                  </a:lnSpc>
                  <a:spcBef>
                    <a:spcPts val="499"/>
                  </a:spcBef>
                  <a:buFontTx/>
                  <a:buBlip>
                    <a:blip r:embed="rId4"/>
                  </a:buBlip>
                  <a:tabLst>
                    <a:tab pos="1163638" algn="l"/>
                  </a:tabLst>
                  <a:defRPr sz="1000" kern="1200">
                    <a:solidFill>
                      <a:schemeClr val="tx1">
                        <a:alpha val="70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163638" indent="-171450" algn="l" defTabSz="914318" rtl="0" eaLnBrk="1" latinLnBrk="0" hangingPunct="1">
                  <a:lnSpc>
                    <a:spcPct val="120000"/>
                  </a:lnSpc>
                  <a:spcBef>
                    <a:spcPts val="499"/>
                  </a:spcBef>
                  <a:buFontTx/>
                  <a:buBlip>
                    <a:blip r:embed="rId4"/>
                  </a:buBlip>
                  <a:defRPr sz="1000" kern="1200" baseline="0">
                    <a:solidFill>
                      <a:schemeClr val="tx1">
                        <a:alpha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374" indent="-228580" algn="l" defTabSz="914318" rtl="0" eaLnBrk="1" latinLnBrk="0" hangingPunct="1">
                  <a:lnSpc>
                    <a:spcPct val="90000"/>
                  </a:lnSpc>
                  <a:spcBef>
                    <a:spcPts val="499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534" indent="-228580" algn="l" defTabSz="914318" rtl="0" eaLnBrk="1" latinLnBrk="0" hangingPunct="1">
                  <a:lnSpc>
                    <a:spcPct val="90000"/>
                  </a:lnSpc>
                  <a:spcBef>
                    <a:spcPts val="499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692" indent="-228580" algn="l" defTabSz="914318" rtl="0" eaLnBrk="1" latinLnBrk="0" hangingPunct="1">
                  <a:lnSpc>
                    <a:spcPct val="90000"/>
                  </a:lnSpc>
                  <a:spcBef>
                    <a:spcPts val="499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5850" indent="-228580" algn="l" defTabSz="914318" rtl="0" eaLnBrk="1" latinLnBrk="0" hangingPunct="1">
                  <a:lnSpc>
                    <a:spcPct val="90000"/>
                  </a:lnSpc>
                  <a:spcBef>
                    <a:spcPts val="499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dirty="0">
                    <a:latin typeface="+mj-lt"/>
                  </a:rPr>
                  <a:t>EKSPERIMENT SOM VERIFIKATION AF TEORI</a:t>
                </a:r>
              </a:p>
              <a:p>
                <a:endParaRPr lang="da-DK" b="1" dirty="0">
                  <a:solidFill>
                    <a:srgbClr val="FF0000"/>
                  </a:solidFill>
                </a:endParaRPr>
              </a:p>
              <a:p>
                <a:r>
                  <a:rPr lang="da-DK" b="1" dirty="0">
                    <a:solidFill>
                      <a:srgbClr val="FF0000"/>
                    </a:solidFill>
                  </a:rPr>
                  <a:t>Eleverne mangler motivation, og kan ikke relatere teorien til virkeligheden </a:t>
                </a:r>
                <a14:m>
                  <m:oMath xmlns:m="http://schemas.openxmlformats.org/officeDocument/2006/math">
                    <m:r>
                      <a:rPr lang="da-DK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⟶</m:t>
                    </m:r>
                  </m:oMath>
                </a14:m>
                <a:r>
                  <a:rPr lang="da-DK" b="1" dirty="0">
                    <a:solidFill>
                      <a:srgbClr val="FF0000"/>
                    </a:solidFill>
                    <a:sym typeface="Wingdings" panose="05000000000000000000"/>
                  </a:rPr>
                  <a:t> dårlig forståelse.</a:t>
                </a:r>
                <a:endParaRPr lang="da-DK" b="1" dirty="0"/>
              </a:p>
              <a:p>
                <a:r>
                  <a:rPr lang="da-DK" b="1" dirty="0">
                    <a:solidFill>
                      <a:srgbClr val="FF0000"/>
                    </a:solidFill>
                  </a:rPr>
                  <a:t>Elevernes motivation er lav, særligt blandt de svageste elever.</a:t>
                </a:r>
              </a:p>
              <a:p>
                <a:r>
                  <a:rPr lang="da-DK" b="1" dirty="0">
                    <a:solidFill>
                      <a:srgbClr val="D0D000"/>
                    </a:solidFill>
                  </a:rPr>
                  <a:t>Dygtige elever kan som oftest sagtens håndtere situationen.</a:t>
                </a:r>
              </a:p>
              <a:p>
                <a:r>
                  <a:rPr lang="da-DK" b="1" dirty="0">
                    <a:solidFill>
                      <a:srgbClr val="00A402"/>
                    </a:solidFill>
                  </a:rPr>
                  <a:t>Alle elever er mere trygge ved situationen, fordi man ikke efter kort tid kastes ud i forsøg om noget helt nyt.</a:t>
                </a:r>
              </a:p>
              <a:p>
                <a:r>
                  <a:rPr lang="da-DK" b="1" dirty="0">
                    <a:solidFill>
                      <a:srgbClr val="00A402"/>
                    </a:solidFill>
                  </a:rPr>
                  <a:t>Sandsynligheden for at få brugbare resultater under forsøget er større jo mere eleverne ved om hvad de forventer.</a:t>
                </a:r>
              </a:p>
            </p:txBody>
          </p:sp>
        </mc:Choice>
        <mc:Fallback xmlns="">
          <p:sp>
            <p:nvSpPr>
              <p:cNvPr id="6" name="Text Placeholder 4">
                <a:extLst>
                  <a:ext uri="{FF2B5EF4-FFF2-40B4-BE49-F238E27FC236}">
                    <a16:creationId xmlns:a16="http://schemas.microsoft.com/office/drawing/2014/main" id="{B1929CC6-7BEE-F2DB-34F0-9AD387BE1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657" y="2279390"/>
                <a:ext cx="4320480" cy="3752115"/>
              </a:xfrm>
              <a:prstGeom prst="rect">
                <a:avLst/>
              </a:prstGeom>
              <a:blipFill>
                <a:blip r:embed="rId5"/>
                <a:stretch>
                  <a:fillRect t="-162" r="-2254" b="-1621"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97A0AC9-5198-598B-B7D7-22BBA8086864}"/>
              </a:ext>
            </a:extLst>
          </p:cNvPr>
          <p:cNvSpPr txBox="1">
            <a:spLocks/>
          </p:cNvSpPr>
          <p:nvPr/>
        </p:nvSpPr>
        <p:spPr>
          <a:xfrm>
            <a:off x="7705152" y="2279390"/>
            <a:ext cx="4223478" cy="375211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vert="horz" lIns="0" tIns="45720" rIns="0" bIns="45720" rtlCol="0">
            <a:normAutofit/>
          </a:bodyPr>
          <a:lstStyle>
            <a:lvl1pPr marL="285750" indent="-2857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Blip>
                <a:blip r:embed="rId3"/>
              </a:buBlip>
              <a:defRPr sz="16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3888" indent="-28575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Tx/>
              <a:buBlip>
                <a:blip r:embed="rId3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8525" indent="-17145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Tx/>
              <a:buBlip>
                <a:blip r:embed="rId4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3638" indent="-17145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Tx/>
              <a:buBlip>
                <a:blip r:embed="rId4"/>
              </a:buBlip>
              <a:tabLst>
                <a:tab pos="1163638" algn="l"/>
              </a:tabLst>
              <a:defRPr sz="10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63638" indent="-171450" algn="l" defTabSz="914318" rtl="0" eaLnBrk="1" latinLnBrk="0" hangingPunct="1">
              <a:lnSpc>
                <a:spcPct val="120000"/>
              </a:lnSpc>
              <a:spcBef>
                <a:spcPts val="499"/>
              </a:spcBef>
              <a:buFontTx/>
              <a:buBlip>
                <a:blip r:embed="rId4"/>
              </a:buBlip>
              <a:defRPr sz="1000" kern="1200" baseline="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37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34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latin typeface="+mj-lt"/>
              </a:rPr>
              <a:t>EKSPERIMENT SOM MOTIVATION FOR TEORI</a:t>
            </a:r>
          </a:p>
          <a:p>
            <a:endParaRPr lang="da-DK" b="1" dirty="0">
              <a:solidFill>
                <a:srgbClr val="FF0000"/>
              </a:solidFill>
            </a:endParaRPr>
          </a:p>
          <a:p>
            <a:r>
              <a:rPr lang="da-DK" b="1" dirty="0">
                <a:solidFill>
                  <a:srgbClr val="FF0000"/>
                </a:solidFill>
              </a:rPr>
              <a:t>Situationen er mere utryg for eleverne fordi de i mindre grad fodres med viden af læreren.</a:t>
            </a:r>
          </a:p>
          <a:p>
            <a:r>
              <a:rPr lang="da-DK" b="1" dirty="0">
                <a:solidFill>
                  <a:srgbClr val="FF0000"/>
                </a:solidFill>
              </a:rPr>
              <a:t>Der er en stor risiko for, at eleverne ikke gør de observationer, læreren forventer.</a:t>
            </a:r>
            <a:endParaRPr lang="da-DK" b="1" dirty="0"/>
          </a:p>
          <a:p>
            <a:r>
              <a:rPr lang="da-DK" b="1" dirty="0">
                <a:solidFill>
                  <a:srgbClr val="00A402"/>
                </a:solidFill>
              </a:rPr>
              <a:t>De observationer eleverne gør, får de i højere grad en </a:t>
            </a:r>
            <a:r>
              <a:rPr lang="da-DK" b="1" dirty="0" err="1">
                <a:solidFill>
                  <a:srgbClr val="00A402"/>
                </a:solidFill>
              </a:rPr>
              <a:t>ejerfornemmelse</a:t>
            </a:r>
            <a:r>
              <a:rPr lang="da-DK" b="1" dirty="0">
                <a:solidFill>
                  <a:srgbClr val="00A402"/>
                </a:solidFill>
              </a:rPr>
              <a:t> over. Det er ikke blot noget de har læst i en bog.</a:t>
            </a:r>
          </a:p>
          <a:p>
            <a:r>
              <a:rPr lang="da-DK" b="1" dirty="0">
                <a:solidFill>
                  <a:srgbClr val="00A402"/>
                </a:solidFill>
              </a:rPr>
              <a:t>Motivationen for at forstå og beskrive observationerne er formentligt større.</a:t>
            </a:r>
          </a:p>
        </p:txBody>
      </p:sp>
    </p:spTree>
    <p:extLst>
      <p:ext uri="{BB962C8B-B14F-4D97-AF65-F5344CB8AC3E}">
        <p14:creationId xmlns:p14="http://schemas.microsoft.com/office/powerpoint/2010/main" val="2033904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NS_Logo_h+©jre_CMY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7" y="372626"/>
            <a:ext cx="2726690" cy="7994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felt 7"/>
          <p:cNvSpPr txBox="1"/>
          <p:nvPr/>
        </p:nvSpPr>
        <p:spPr>
          <a:xfrm>
            <a:off x="3689132" y="372626"/>
            <a:ext cx="7325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Nørresundby Gymnasium og HF</a:t>
            </a:r>
          </a:p>
          <a:p>
            <a:r>
              <a:rPr lang="da-DK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</a:t>
            </a:r>
            <a:r>
              <a:rPr lang="da-DK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da-DK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Teachers and Students</a:t>
            </a:r>
          </a:p>
        </p:txBody>
      </p:sp>
      <p:sp>
        <p:nvSpPr>
          <p:cNvPr id="2" name="Tekstfelt 1"/>
          <p:cNvSpPr txBox="1"/>
          <p:nvPr/>
        </p:nvSpPr>
        <p:spPr>
          <a:xfrm>
            <a:off x="513967" y="1434455"/>
            <a:ext cx="26415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Nørresundby Gymnasium og HF?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13</a:t>
            </a:fld>
            <a:endParaRPr lang="da-DK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2DFF95-061F-0FFD-3473-5B6252A533FF}"/>
              </a:ext>
            </a:extLst>
          </p:cNvPr>
          <p:cNvSpPr txBox="1"/>
          <p:nvPr/>
        </p:nvSpPr>
        <p:spPr>
          <a:xfrm>
            <a:off x="3413156" y="1567174"/>
            <a:ext cx="6941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Challenges: The </a:t>
            </a:r>
            <a:r>
              <a:rPr lang="da-DK" sz="2400" b="1" dirty="0" err="1"/>
              <a:t>obstacles</a:t>
            </a:r>
            <a:r>
              <a:rPr lang="da-DK" sz="2400" b="1" dirty="0"/>
              <a:t> of </a:t>
            </a:r>
            <a:r>
              <a:rPr lang="da-DK" sz="2400" b="1" dirty="0" err="1"/>
              <a:t>working</a:t>
            </a:r>
            <a:r>
              <a:rPr lang="da-DK" sz="2400" b="1" dirty="0"/>
              <a:t> with cases/PBL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CE0E05-ACB0-9E0A-8C67-409CEF6560F5}"/>
              </a:ext>
            </a:extLst>
          </p:cNvPr>
          <p:cNvSpPr txBox="1"/>
          <p:nvPr/>
        </p:nvSpPr>
        <p:spPr>
          <a:xfrm>
            <a:off x="3544834" y="2269280"/>
            <a:ext cx="3728476" cy="42473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b="1" dirty="0"/>
              <a:t>Challenge 1: Time</a:t>
            </a:r>
          </a:p>
          <a:p>
            <a:r>
              <a:rPr lang="da-DK" dirty="0"/>
              <a:t>(not just </a:t>
            </a:r>
            <a:r>
              <a:rPr lang="da-DK" dirty="0" err="1"/>
              <a:t>our</a:t>
            </a:r>
            <a:r>
              <a:rPr lang="da-DK" dirty="0"/>
              <a:t> time to </a:t>
            </a:r>
            <a:r>
              <a:rPr lang="da-DK" dirty="0" err="1"/>
              <a:t>prepare</a:t>
            </a:r>
            <a:r>
              <a:rPr lang="da-DK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r>
              <a:rPr lang="da-DK" dirty="0" err="1"/>
              <a:t>Study</a:t>
            </a:r>
            <a:r>
              <a:rPr lang="da-DK" dirty="0"/>
              <a:t> </a:t>
            </a:r>
            <a:r>
              <a:rPr lang="da-DK" dirty="0" err="1"/>
              <a:t>theory</a:t>
            </a:r>
            <a:r>
              <a:rPr lang="da-DK" dirty="0"/>
              <a:t> -&gt; do </a:t>
            </a:r>
            <a:r>
              <a:rPr lang="da-DK" dirty="0" err="1"/>
              <a:t>experiment</a:t>
            </a:r>
            <a:r>
              <a:rPr lang="da-DK" dirty="0"/>
              <a:t> -&gt; </a:t>
            </a:r>
            <a:r>
              <a:rPr lang="da-DK" dirty="0" err="1"/>
              <a:t>conclude</a:t>
            </a:r>
            <a:endParaRPr lang="da-DK" dirty="0"/>
          </a:p>
          <a:p>
            <a:endParaRPr lang="da-DK" dirty="0"/>
          </a:p>
          <a:p>
            <a:r>
              <a:rPr lang="da-DK" i="1" dirty="0" err="1"/>
              <a:t>Becomes</a:t>
            </a:r>
            <a:endParaRPr lang="da-DK" i="1" dirty="0"/>
          </a:p>
          <a:p>
            <a:endParaRPr lang="da-DK" dirty="0"/>
          </a:p>
          <a:p>
            <a:r>
              <a:rPr lang="da-DK" dirty="0" err="1"/>
              <a:t>Study</a:t>
            </a:r>
            <a:r>
              <a:rPr lang="da-DK" dirty="0"/>
              <a:t> case -&gt; </a:t>
            </a:r>
            <a:r>
              <a:rPr lang="da-DK" dirty="0" err="1"/>
              <a:t>analyze</a:t>
            </a:r>
            <a:r>
              <a:rPr lang="da-DK" dirty="0"/>
              <a:t> -&gt; </a:t>
            </a:r>
            <a:r>
              <a:rPr lang="da-DK" dirty="0" err="1"/>
              <a:t>build</a:t>
            </a:r>
            <a:r>
              <a:rPr lang="da-DK" dirty="0"/>
              <a:t> (</a:t>
            </a:r>
            <a:r>
              <a:rPr lang="da-DK" dirty="0" err="1"/>
              <a:t>wrong</a:t>
            </a:r>
            <a:r>
              <a:rPr lang="da-DK" dirty="0"/>
              <a:t>) </a:t>
            </a:r>
            <a:r>
              <a:rPr lang="da-DK" dirty="0" err="1"/>
              <a:t>theory</a:t>
            </a:r>
            <a:r>
              <a:rPr lang="da-DK" dirty="0"/>
              <a:t> -&gt; </a:t>
            </a:r>
            <a:r>
              <a:rPr lang="da-DK" dirty="0" err="1"/>
              <a:t>build</a:t>
            </a:r>
            <a:r>
              <a:rPr lang="da-DK" dirty="0"/>
              <a:t> </a:t>
            </a:r>
            <a:r>
              <a:rPr lang="da-DK" dirty="0" err="1"/>
              <a:t>experiment</a:t>
            </a:r>
            <a:r>
              <a:rPr lang="da-DK" dirty="0"/>
              <a:t> -&gt;</a:t>
            </a:r>
            <a:r>
              <a:rPr lang="da-DK" dirty="0" err="1"/>
              <a:t>repeat</a:t>
            </a:r>
            <a:r>
              <a:rPr lang="da-DK" dirty="0"/>
              <a:t> -&gt; </a:t>
            </a:r>
            <a:r>
              <a:rPr lang="da-DK" dirty="0" err="1"/>
              <a:t>generalize</a:t>
            </a:r>
            <a:r>
              <a:rPr lang="da-DK" dirty="0"/>
              <a:t> -&gt; </a:t>
            </a:r>
            <a:r>
              <a:rPr lang="da-DK" dirty="0" err="1"/>
              <a:t>conclude</a:t>
            </a:r>
            <a:endParaRPr lang="da-DK" dirty="0"/>
          </a:p>
          <a:p>
            <a:endParaRPr lang="da-DK" dirty="0"/>
          </a:p>
          <a:p>
            <a:r>
              <a:rPr lang="da-DK" dirty="0"/>
              <a:t>Iterations at </a:t>
            </a:r>
            <a:r>
              <a:rPr lang="da-DK" dirty="0" err="1"/>
              <a:t>different</a:t>
            </a:r>
            <a:r>
              <a:rPr lang="da-DK" dirty="0"/>
              <a:t> speeds with </a:t>
            </a:r>
            <a:r>
              <a:rPr lang="da-DK" dirty="0" err="1"/>
              <a:t>different</a:t>
            </a:r>
            <a:r>
              <a:rPr lang="da-DK" dirty="0"/>
              <a:t> </a:t>
            </a:r>
            <a:r>
              <a:rPr lang="da-DK" dirty="0" err="1"/>
              <a:t>outcomes</a:t>
            </a:r>
            <a:r>
              <a:rPr lang="da-DK" dirty="0"/>
              <a:t> in </a:t>
            </a:r>
            <a:r>
              <a:rPr lang="da-DK" dirty="0" err="1"/>
              <a:t>each</a:t>
            </a:r>
            <a:r>
              <a:rPr lang="da-DK" dirty="0"/>
              <a:t> </a:t>
            </a:r>
            <a:r>
              <a:rPr lang="da-DK" dirty="0" err="1"/>
              <a:t>group</a:t>
            </a:r>
            <a:r>
              <a:rPr lang="da-DK" dirty="0"/>
              <a:t> </a:t>
            </a:r>
            <a:r>
              <a:rPr lang="da-DK" dirty="0" err="1"/>
              <a:t>makes</a:t>
            </a:r>
            <a:r>
              <a:rPr lang="da-DK" dirty="0"/>
              <a:t> </a:t>
            </a:r>
            <a:r>
              <a:rPr lang="da-DK" dirty="0" err="1"/>
              <a:t>collective</a:t>
            </a:r>
            <a:r>
              <a:rPr lang="da-DK" dirty="0"/>
              <a:t> learning </a:t>
            </a:r>
            <a:r>
              <a:rPr lang="da-DK" dirty="0" err="1"/>
              <a:t>hard</a:t>
            </a:r>
            <a:r>
              <a:rPr lang="da-DK" dirty="0"/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04268C-6B42-FA3F-9C56-079235EF752A}"/>
              </a:ext>
            </a:extLst>
          </p:cNvPr>
          <p:cNvSpPr txBox="1"/>
          <p:nvPr/>
        </p:nvSpPr>
        <p:spPr>
          <a:xfrm>
            <a:off x="7662610" y="2269280"/>
            <a:ext cx="4015423" cy="39703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b="1" dirty="0"/>
              <a:t>Challenge 2: Focus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i="1" dirty="0" err="1"/>
              <a:t>When</a:t>
            </a:r>
            <a:r>
              <a:rPr lang="da-DK" i="1" dirty="0"/>
              <a:t> </a:t>
            </a:r>
            <a:r>
              <a:rPr lang="da-DK" i="1" dirty="0" err="1"/>
              <a:t>working</a:t>
            </a:r>
            <a:r>
              <a:rPr lang="da-DK" i="1" dirty="0"/>
              <a:t> on ”</a:t>
            </a:r>
            <a:r>
              <a:rPr lang="da-DK" i="1" dirty="0" err="1"/>
              <a:t>disproving</a:t>
            </a:r>
            <a:r>
              <a:rPr lang="da-DK" i="1" dirty="0"/>
              <a:t> </a:t>
            </a:r>
            <a:r>
              <a:rPr lang="da-DK" i="1" dirty="0" err="1"/>
              <a:t>conspiracy</a:t>
            </a:r>
            <a:r>
              <a:rPr lang="da-DK" i="1" dirty="0"/>
              <a:t> </a:t>
            </a:r>
            <a:r>
              <a:rPr lang="da-DK" i="1" dirty="0" err="1"/>
              <a:t>theories</a:t>
            </a:r>
            <a:r>
              <a:rPr lang="da-DK" i="1" dirty="0"/>
              <a:t>”, the average student </a:t>
            </a:r>
            <a:r>
              <a:rPr lang="da-DK" i="1" dirty="0" err="1"/>
              <a:t>only</a:t>
            </a:r>
            <a:r>
              <a:rPr lang="da-DK" i="1" dirty="0"/>
              <a:t> </a:t>
            </a:r>
            <a:r>
              <a:rPr lang="da-DK" i="1" dirty="0" err="1"/>
              <a:t>remembers</a:t>
            </a:r>
            <a:r>
              <a:rPr lang="da-DK" i="1" dirty="0"/>
              <a:t> the </a:t>
            </a:r>
            <a:r>
              <a:rPr lang="da-DK" i="1" dirty="0" err="1"/>
              <a:t>conspiracy</a:t>
            </a:r>
            <a:r>
              <a:rPr lang="da-DK" i="1" dirty="0"/>
              <a:t> </a:t>
            </a:r>
            <a:r>
              <a:rPr lang="da-DK" i="1" dirty="0" err="1"/>
              <a:t>theory</a:t>
            </a:r>
            <a:r>
              <a:rPr lang="da-DK" i="1" dirty="0"/>
              <a:t> (</a:t>
            </a:r>
            <a:r>
              <a:rPr lang="da-DK" i="1" dirty="0" err="1"/>
              <a:t>possibly</a:t>
            </a:r>
            <a:r>
              <a:rPr lang="da-DK" i="1" dirty="0"/>
              <a:t> as facts</a:t>
            </a:r>
            <a:r>
              <a:rPr lang="da-DK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(</a:t>
            </a:r>
            <a:r>
              <a:rPr lang="da-DK" dirty="0" err="1"/>
              <a:t>weaker</a:t>
            </a:r>
            <a:r>
              <a:rPr lang="da-DK" dirty="0"/>
              <a:t>) Students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often</a:t>
            </a:r>
            <a:r>
              <a:rPr lang="da-DK" dirty="0"/>
              <a:t> </a:t>
            </a:r>
            <a:r>
              <a:rPr lang="da-DK" dirty="0" err="1"/>
              <a:t>forget</a:t>
            </a:r>
            <a:r>
              <a:rPr lang="da-DK" dirty="0"/>
              <a:t> the </a:t>
            </a:r>
            <a:r>
              <a:rPr lang="da-DK" dirty="0" err="1"/>
              <a:t>generalization</a:t>
            </a:r>
            <a:r>
              <a:rPr lang="da-DK" dirty="0"/>
              <a:t> and </a:t>
            </a:r>
            <a:r>
              <a:rPr lang="da-DK" dirty="0" err="1"/>
              <a:t>conclusion</a:t>
            </a:r>
            <a:r>
              <a:rPr lang="da-DK" dirty="0"/>
              <a:t> steps (</a:t>
            </a:r>
            <a:r>
              <a:rPr lang="da-DK" dirty="0" err="1"/>
              <a:t>maybe</a:t>
            </a:r>
            <a:r>
              <a:rPr lang="da-DK" dirty="0"/>
              <a:t>, </a:t>
            </a:r>
            <a:r>
              <a:rPr lang="da-DK" dirty="0" err="1"/>
              <a:t>because</a:t>
            </a:r>
            <a:r>
              <a:rPr lang="da-DK" dirty="0"/>
              <a:t> of </a:t>
            </a:r>
            <a:r>
              <a:rPr lang="da-DK" dirty="0" err="1"/>
              <a:t>abstraction</a:t>
            </a:r>
            <a:r>
              <a:rPr lang="da-DK" dirty="0"/>
              <a:t>), and </a:t>
            </a:r>
            <a:r>
              <a:rPr lang="da-DK" dirty="0" err="1"/>
              <a:t>only</a:t>
            </a:r>
            <a:r>
              <a:rPr lang="da-DK" dirty="0"/>
              <a:t> </a:t>
            </a:r>
            <a:r>
              <a:rPr lang="da-DK" dirty="0" err="1"/>
              <a:t>remember</a:t>
            </a:r>
            <a:r>
              <a:rPr lang="da-DK" dirty="0"/>
              <a:t> the case.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/>
              <a:t>Exam</a:t>
            </a:r>
            <a:r>
              <a:rPr lang="da-DK" dirty="0"/>
              <a:t> situation </a:t>
            </a:r>
            <a:r>
              <a:rPr lang="da-DK" dirty="0" err="1"/>
              <a:t>challenges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27005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1E49849-EA80-938B-ED40-B7EE4416BEE7}"/>
              </a:ext>
            </a:extLst>
          </p:cNvPr>
          <p:cNvSpPr/>
          <p:nvPr/>
        </p:nvSpPr>
        <p:spPr>
          <a:xfrm>
            <a:off x="7500641" y="2208706"/>
            <a:ext cx="3811509" cy="433493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F3ABD9F-59EA-27D6-59AA-5E46157B18FA}"/>
              </a:ext>
            </a:extLst>
          </p:cNvPr>
          <p:cNvSpPr/>
          <p:nvPr/>
        </p:nvSpPr>
        <p:spPr>
          <a:xfrm>
            <a:off x="3503691" y="2255990"/>
            <a:ext cx="3811509" cy="433493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7" name="Billede 6" descr="NS_Logo_h+©jre_CMY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7" y="372626"/>
            <a:ext cx="2726690" cy="7994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felt 7"/>
          <p:cNvSpPr txBox="1"/>
          <p:nvPr/>
        </p:nvSpPr>
        <p:spPr>
          <a:xfrm>
            <a:off x="3689132" y="372626"/>
            <a:ext cx="7325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Nørresundby Gymnasium og HF</a:t>
            </a:r>
          </a:p>
          <a:p>
            <a:r>
              <a:rPr lang="da-DK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</a:t>
            </a:r>
            <a:r>
              <a:rPr lang="da-DK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da-DK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Teachers and Students</a:t>
            </a:r>
          </a:p>
        </p:txBody>
      </p:sp>
      <p:sp>
        <p:nvSpPr>
          <p:cNvPr id="2" name="Tekstfelt 1"/>
          <p:cNvSpPr txBox="1"/>
          <p:nvPr/>
        </p:nvSpPr>
        <p:spPr>
          <a:xfrm>
            <a:off x="513967" y="1434455"/>
            <a:ext cx="26415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Nørresundby Gymnasium og HF?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14</a:t>
            </a:fld>
            <a:endParaRPr lang="da-DK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6EB914-4AE0-237A-94A5-58A6C28D4C35}"/>
              </a:ext>
            </a:extLst>
          </p:cNvPr>
          <p:cNvSpPr txBox="1"/>
          <p:nvPr/>
        </p:nvSpPr>
        <p:spPr>
          <a:xfrm>
            <a:off x="3413156" y="1560529"/>
            <a:ext cx="6903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Oral participation </a:t>
            </a:r>
            <a:r>
              <a:rPr lang="da-DK" sz="2400" b="1" dirty="0" err="1"/>
              <a:t>training</a:t>
            </a:r>
            <a:r>
              <a:rPr lang="da-DK" sz="2400" b="1" dirty="0"/>
              <a:t> and formative </a:t>
            </a:r>
            <a:r>
              <a:rPr lang="da-DK" sz="2400" b="1" dirty="0" err="1"/>
              <a:t>assessment</a:t>
            </a:r>
            <a:endParaRPr lang="da-DK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2B1665-461E-DC2D-6913-6F8CE4F90363}"/>
              </a:ext>
            </a:extLst>
          </p:cNvPr>
          <p:cNvSpPr txBox="1"/>
          <p:nvPr/>
        </p:nvSpPr>
        <p:spPr>
          <a:xfrm>
            <a:off x="3689132" y="2344848"/>
            <a:ext cx="33731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/>
              <a:t>Presenting</a:t>
            </a:r>
            <a:r>
              <a:rPr lang="da-DK" dirty="0"/>
              <a:t> problems and </a:t>
            </a:r>
            <a:r>
              <a:rPr lang="da-DK" dirty="0" err="1"/>
              <a:t>theorems</a:t>
            </a:r>
            <a:r>
              <a:rPr lang="da-DK" dirty="0"/>
              <a:t> on a </a:t>
            </a:r>
            <a:r>
              <a:rPr lang="da-DK" dirty="0" err="1"/>
              <a:t>black</a:t>
            </a:r>
            <a:r>
              <a:rPr lang="da-DK" dirty="0"/>
              <a:t> board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Small </a:t>
            </a:r>
            <a:r>
              <a:rPr lang="da-DK" dirty="0" err="1"/>
              <a:t>groups</a:t>
            </a:r>
            <a:r>
              <a:rPr lang="da-DK" dirty="0"/>
              <a:t> and </a:t>
            </a:r>
            <a:r>
              <a:rPr lang="da-DK" dirty="0" err="1"/>
              <a:t>black</a:t>
            </a:r>
            <a:r>
              <a:rPr lang="da-DK" dirty="0"/>
              <a:t> board </a:t>
            </a:r>
            <a:r>
              <a:rPr lang="da-DK" dirty="0" err="1"/>
              <a:t>training</a:t>
            </a:r>
            <a:endParaRPr lang="da-DK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F3B66B-00BC-3D10-8E34-0275E587A000}"/>
              </a:ext>
            </a:extLst>
          </p:cNvPr>
          <p:cNvSpPr txBox="1"/>
          <p:nvPr/>
        </p:nvSpPr>
        <p:spPr>
          <a:xfrm>
            <a:off x="7663357" y="2344848"/>
            <a:ext cx="33514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/>
              <a:t>Discussing</a:t>
            </a:r>
            <a:r>
              <a:rPr lang="da-DK" dirty="0"/>
              <a:t> </a:t>
            </a:r>
            <a:r>
              <a:rPr lang="da-DK" dirty="0" err="1"/>
              <a:t>individual</a:t>
            </a:r>
            <a:r>
              <a:rPr lang="da-DK" dirty="0"/>
              <a:t> </a:t>
            </a:r>
            <a:r>
              <a:rPr lang="da-DK" dirty="0" err="1"/>
              <a:t>goals</a:t>
            </a:r>
            <a:r>
              <a:rPr lang="da-DK" dirty="0"/>
              <a:t> and </a:t>
            </a:r>
            <a:r>
              <a:rPr lang="da-DK" dirty="0" err="1"/>
              <a:t>progress</a:t>
            </a:r>
            <a:r>
              <a:rPr lang="da-DK" dirty="0"/>
              <a:t> with students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Clear session and </a:t>
            </a:r>
            <a:r>
              <a:rPr lang="da-DK" dirty="0" err="1"/>
              <a:t>course</a:t>
            </a:r>
            <a:r>
              <a:rPr lang="da-DK" dirty="0"/>
              <a:t> </a:t>
            </a:r>
            <a:r>
              <a:rPr lang="da-DK" dirty="0" err="1"/>
              <a:t>goals</a:t>
            </a: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21549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NS_Logo_h+©jre_CMY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7" y="372626"/>
            <a:ext cx="2726690" cy="7994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felt 7"/>
          <p:cNvSpPr txBox="1"/>
          <p:nvPr/>
        </p:nvSpPr>
        <p:spPr>
          <a:xfrm>
            <a:off x="3689132" y="372626"/>
            <a:ext cx="7325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Nørresundby Gymnasium og HF</a:t>
            </a:r>
          </a:p>
          <a:p>
            <a:r>
              <a:rPr lang="da-DK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</a:t>
            </a:r>
            <a:r>
              <a:rPr lang="da-DK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da-DK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Teachers and Students</a:t>
            </a:r>
          </a:p>
        </p:txBody>
      </p:sp>
      <p:sp>
        <p:nvSpPr>
          <p:cNvPr id="2" name="Tekstfelt 1"/>
          <p:cNvSpPr txBox="1"/>
          <p:nvPr/>
        </p:nvSpPr>
        <p:spPr>
          <a:xfrm>
            <a:off x="513967" y="1434455"/>
            <a:ext cx="26415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Nørresundby Gymnasium og HF?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15</a:t>
            </a:fld>
            <a:endParaRPr lang="da-DK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2DFF95-061F-0FFD-3473-5B6252A533FF}"/>
              </a:ext>
            </a:extLst>
          </p:cNvPr>
          <p:cNvSpPr txBox="1"/>
          <p:nvPr/>
        </p:nvSpPr>
        <p:spPr>
          <a:xfrm>
            <a:off x="4368142" y="1702052"/>
            <a:ext cx="7401363" cy="46166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400" b="1" dirty="0"/>
              <a:t>The </a:t>
            </a:r>
            <a:r>
              <a:rPr lang="da-DK" sz="2400" b="1" dirty="0" err="1"/>
              <a:t>challenge</a:t>
            </a:r>
            <a:r>
              <a:rPr lang="da-DK" sz="2400" b="1" dirty="0"/>
              <a:t> of oral participation:</a:t>
            </a:r>
          </a:p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It has </a:t>
            </a:r>
            <a:r>
              <a:rPr lang="da-DK" dirty="0" err="1"/>
              <a:t>become</a:t>
            </a:r>
            <a:r>
              <a:rPr lang="da-DK" dirty="0"/>
              <a:t> </a:t>
            </a:r>
            <a:r>
              <a:rPr lang="da-DK" dirty="0" err="1"/>
              <a:t>too</a:t>
            </a:r>
            <a:r>
              <a:rPr lang="da-DK" dirty="0"/>
              <a:t> common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only</a:t>
            </a:r>
            <a:r>
              <a:rPr lang="da-DK" dirty="0"/>
              <a:t> 3-5 students in a class of 30 </a:t>
            </a:r>
            <a:r>
              <a:rPr lang="da-DK" dirty="0" err="1"/>
              <a:t>participate</a:t>
            </a:r>
            <a:r>
              <a:rPr lang="da-DK" dirty="0"/>
              <a:t> </a:t>
            </a:r>
            <a:r>
              <a:rPr lang="da-DK" dirty="0" err="1"/>
              <a:t>orally</a:t>
            </a:r>
            <a:r>
              <a:rPr lang="da-DK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/>
              <a:t>Our</a:t>
            </a:r>
            <a:r>
              <a:rPr lang="da-DK" dirty="0"/>
              <a:t> students </a:t>
            </a:r>
            <a:r>
              <a:rPr lang="da-DK" dirty="0" err="1"/>
              <a:t>today</a:t>
            </a:r>
            <a:r>
              <a:rPr lang="da-DK" dirty="0"/>
              <a:t> have a </a:t>
            </a:r>
            <a:r>
              <a:rPr lang="da-DK" dirty="0" err="1"/>
              <a:t>much</a:t>
            </a:r>
            <a:r>
              <a:rPr lang="da-DK" dirty="0"/>
              <a:t> </a:t>
            </a:r>
            <a:r>
              <a:rPr lang="da-DK" dirty="0" err="1"/>
              <a:t>higher</a:t>
            </a:r>
            <a:r>
              <a:rPr lang="da-DK" dirty="0"/>
              <a:t> </a:t>
            </a:r>
            <a:r>
              <a:rPr lang="da-DK" dirty="0" err="1"/>
              <a:t>self-awareness</a:t>
            </a:r>
            <a:r>
              <a:rPr lang="da-DK" dirty="0"/>
              <a:t> </a:t>
            </a:r>
            <a:r>
              <a:rPr lang="da-DK" dirty="0" err="1"/>
              <a:t>than</a:t>
            </a:r>
            <a:r>
              <a:rPr lang="da-DK" dirty="0"/>
              <a:t> 10 or 20 </a:t>
            </a:r>
            <a:r>
              <a:rPr lang="da-DK" dirty="0" err="1"/>
              <a:t>years</a:t>
            </a:r>
            <a:r>
              <a:rPr lang="da-DK" dirty="0"/>
              <a:t> </a:t>
            </a:r>
            <a:r>
              <a:rPr lang="da-DK" dirty="0" err="1"/>
              <a:t>ago</a:t>
            </a:r>
            <a:r>
              <a:rPr lang="da-DK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75% of </a:t>
            </a:r>
            <a:r>
              <a:rPr lang="da-DK" dirty="0" err="1"/>
              <a:t>our</a:t>
            </a:r>
            <a:r>
              <a:rPr lang="da-DK" dirty="0"/>
              <a:t> students </a:t>
            </a:r>
            <a:r>
              <a:rPr lang="da-DK" dirty="0" err="1"/>
              <a:t>state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their</a:t>
            </a:r>
            <a:r>
              <a:rPr lang="da-DK" dirty="0"/>
              <a:t> </a:t>
            </a:r>
            <a:r>
              <a:rPr lang="da-DK" dirty="0" err="1"/>
              <a:t>willingness</a:t>
            </a:r>
            <a:r>
              <a:rPr lang="da-DK" dirty="0"/>
              <a:t> to </a:t>
            </a:r>
            <a:r>
              <a:rPr lang="da-DK" dirty="0" err="1"/>
              <a:t>participate</a:t>
            </a:r>
            <a:r>
              <a:rPr lang="da-DK" dirty="0"/>
              <a:t> in the </a:t>
            </a:r>
            <a:r>
              <a:rPr lang="da-DK" dirty="0" err="1"/>
              <a:t>classroom</a:t>
            </a:r>
            <a:r>
              <a:rPr lang="da-DK" dirty="0"/>
              <a:t> </a:t>
            </a:r>
            <a:r>
              <a:rPr lang="da-DK" dirty="0" err="1"/>
              <a:t>depends</a:t>
            </a:r>
            <a:r>
              <a:rPr lang="da-DK" dirty="0"/>
              <a:t> </a:t>
            </a:r>
            <a:r>
              <a:rPr lang="da-DK" dirty="0" err="1"/>
              <a:t>solely</a:t>
            </a:r>
            <a:r>
              <a:rPr lang="da-DK" dirty="0"/>
              <a:t> on the </a:t>
            </a:r>
            <a:r>
              <a:rPr lang="da-DK" dirty="0" err="1"/>
              <a:t>reaction</a:t>
            </a:r>
            <a:r>
              <a:rPr lang="da-DK" dirty="0"/>
              <a:t> of </a:t>
            </a:r>
            <a:r>
              <a:rPr lang="da-DK" dirty="0" err="1"/>
              <a:t>other</a:t>
            </a:r>
            <a:r>
              <a:rPr lang="da-DK" dirty="0"/>
              <a:t> students. (Not the </a:t>
            </a:r>
            <a:r>
              <a:rPr lang="da-DK" dirty="0" err="1"/>
              <a:t>teacher</a:t>
            </a:r>
            <a:r>
              <a:rPr lang="da-DK" dirty="0"/>
              <a:t> or the chance to practice, or </a:t>
            </a:r>
            <a:r>
              <a:rPr lang="da-DK" dirty="0" err="1"/>
              <a:t>obtain</a:t>
            </a:r>
            <a:r>
              <a:rPr lang="da-DK" dirty="0"/>
              <a:t> </a:t>
            </a:r>
            <a:r>
              <a:rPr lang="da-DK" dirty="0" err="1"/>
              <a:t>better</a:t>
            </a:r>
            <a:r>
              <a:rPr lang="da-DK" dirty="0"/>
              <a:t> grades)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Math: The tradition of students </a:t>
            </a:r>
            <a:r>
              <a:rPr lang="da-DK" dirty="0" err="1"/>
              <a:t>giving</a:t>
            </a:r>
            <a:r>
              <a:rPr lang="da-DK" dirty="0"/>
              <a:t> </a:t>
            </a:r>
            <a:r>
              <a:rPr lang="da-DK" dirty="0" err="1"/>
              <a:t>mathematical</a:t>
            </a:r>
            <a:r>
              <a:rPr lang="da-DK" dirty="0"/>
              <a:t> </a:t>
            </a:r>
            <a:r>
              <a:rPr lang="da-DK" dirty="0" err="1"/>
              <a:t>proofs</a:t>
            </a:r>
            <a:r>
              <a:rPr lang="da-DK" dirty="0"/>
              <a:t> in front of the class on the </a:t>
            </a:r>
            <a:r>
              <a:rPr lang="da-DK" dirty="0" err="1"/>
              <a:t>black</a:t>
            </a:r>
            <a:r>
              <a:rPr lang="da-DK" dirty="0"/>
              <a:t> board has </a:t>
            </a:r>
            <a:r>
              <a:rPr lang="da-DK" dirty="0" err="1"/>
              <a:t>died</a:t>
            </a:r>
            <a:r>
              <a:rPr lang="da-DK" dirty="0"/>
              <a:t>. </a:t>
            </a:r>
            <a:r>
              <a:rPr lang="da-DK" dirty="0" err="1"/>
              <a:t>We</a:t>
            </a:r>
            <a:r>
              <a:rPr lang="da-DK" dirty="0"/>
              <a:t> </a:t>
            </a:r>
            <a:r>
              <a:rPr lang="da-DK" dirty="0" err="1"/>
              <a:t>train</a:t>
            </a:r>
            <a:r>
              <a:rPr lang="da-DK" dirty="0"/>
              <a:t> in small </a:t>
            </a:r>
            <a:r>
              <a:rPr lang="da-DK" dirty="0" err="1"/>
              <a:t>groups</a:t>
            </a:r>
            <a:r>
              <a:rPr lang="da-DK" dirty="0"/>
              <a:t> </a:t>
            </a:r>
            <a:r>
              <a:rPr lang="da-DK" dirty="0" err="1"/>
              <a:t>instead</a:t>
            </a:r>
            <a:r>
              <a:rPr lang="da-DK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90245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NS_Logo_h+©jre_CMYK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67" y="372626"/>
            <a:ext cx="2726690" cy="7994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felt 7"/>
          <p:cNvSpPr txBox="1"/>
          <p:nvPr/>
        </p:nvSpPr>
        <p:spPr>
          <a:xfrm>
            <a:off x="3689132" y="372626"/>
            <a:ext cx="7325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Nørresundby Gymnasium og HF</a:t>
            </a:r>
          </a:p>
          <a:p>
            <a:r>
              <a:rPr lang="da-DK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21st Century </a:t>
            </a:r>
            <a:r>
              <a:rPr lang="da-DK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da-DK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Teachers and Students</a:t>
            </a:r>
          </a:p>
        </p:txBody>
      </p:sp>
      <p:sp>
        <p:nvSpPr>
          <p:cNvPr id="2" name="Tekstfelt 1"/>
          <p:cNvSpPr txBox="1"/>
          <p:nvPr/>
        </p:nvSpPr>
        <p:spPr>
          <a:xfrm>
            <a:off x="513967" y="1434455"/>
            <a:ext cx="26415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Nørresundby Gymnasium og HF?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a-DK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da-D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a-D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6D40B-FF8A-488C-B6F1-E86176F30EA3}" type="slidenum">
              <a:rPr lang="da-DK" smtClean="0"/>
              <a:t>16</a:t>
            </a:fld>
            <a:endParaRPr lang="da-DK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2DFF95-061F-0FFD-3473-5B6252A533FF}"/>
              </a:ext>
            </a:extLst>
          </p:cNvPr>
          <p:cNvSpPr txBox="1"/>
          <p:nvPr/>
        </p:nvSpPr>
        <p:spPr>
          <a:xfrm>
            <a:off x="3689132" y="1440470"/>
            <a:ext cx="8073999" cy="489364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400" b="1" dirty="0"/>
              <a:t>The </a:t>
            </a:r>
            <a:r>
              <a:rPr lang="da-DK" sz="2400" b="1" dirty="0" err="1"/>
              <a:t>challenges</a:t>
            </a:r>
            <a:r>
              <a:rPr lang="da-DK" sz="2400" b="1" dirty="0"/>
              <a:t> of formative </a:t>
            </a:r>
            <a:r>
              <a:rPr lang="da-DK" sz="2400" b="1" dirty="0" err="1"/>
              <a:t>assessment</a:t>
            </a:r>
            <a:r>
              <a:rPr lang="da-DK" sz="2400" b="1" dirty="0"/>
              <a:t>:</a:t>
            </a:r>
          </a:p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The </a:t>
            </a:r>
            <a:r>
              <a:rPr lang="da-DK" b="1" dirty="0" err="1"/>
              <a:t>two</a:t>
            </a:r>
            <a:r>
              <a:rPr lang="da-DK" b="1" dirty="0"/>
              <a:t> hats</a:t>
            </a:r>
            <a:r>
              <a:rPr lang="da-DK" dirty="0"/>
              <a:t>: The formative approach </a:t>
            </a:r>
            <a:r>
              <a:rPr lang="da-DK" dirty="0" err="1"/>
              <a:t>promises</a:t>
            </a:r>
            <a:r>
              <a:rPr lang="da-DK" dirty="0"/>
              <a:t> a ”</a:t>
            </a:r>
            <a:r>
              <a:rPr lang="da-DK" dirty="0" err="1"/>
              <a:t>space</a:t>
            </a:r>
            <a:r>
              <a:rPr lang="da-DK" dirty="0"/>
              <a:t> for practice”, </a:t>
            </a:r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”no stupid </a:t>
            </a:r>
            <a:r>
              <a:rPr lang="da-DK" dirty="0" err="1"/>
              <a:t>questions</a:t>
            </a:r>
            <a:r>
              <a:rPr lang="da-DK" dirty="0"/>
              <a:t>”, and all </a:t>
            </a:r>
            <a:r>
              <a:rPr lang="da-DK" dirty="0" err="1"/>
              <a:t>attempts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valued</a:t>
            </a:r>
            <a:r>
              <a:rPr lang="da-DK" dirty="0"/>
              <a:t>. But still, the </a:t>
            </a:r>
            <a:r>
              <a:rPr lang="da-DK" dirty="0" err="1"/>
              <a:t>teacher</a:t>
            </a:r>
            <a:r>
              <a:rPr lang="da-DK" dirty="0"/>
              <a:t> has to grade the students </a:t>
            </a:r>
            <a:r>
              <a:rPr lang="da-DK" dirty="0" err="1"/>
              <a:t>regularly</a:t>
            </a:r>
            <a:r>
              <a:rPr lang="da-DK" dirty="0"/>
              <a:t>, </a:t>
            </a:r>
            <a:r>
              <a:rPr lang="da-DK" dirty="0" err="1"/>
              <a:t>which</a:t>
            </a:r>
            <a:r>
              <a:rPr lang="da-DK" dirty="0"/>
              <a:t> </a:t>
            </a:r>
            <a:r>
              <a:rPr lang="da-DK" dirty="0" err="1"/>
              <a:t>makes</a:t>
            </a:r>
            <a:r>
              <a:rPr lang="da-DK" dirty="0"/>
              <a:t> the students </a:t>
            </a:r>
            <a:r>
              <a:rPr lang="da-DK" dirty="0" err="1"/>
              <a:t>hesitant</a:t>
            </a:r>
            <a:r>
              <a:rPr lang="da-DK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The false </a:t>
            </a:r>
            <a:r>
              <a:rPr lang="da-DK" b="1" dirty="0" err="1"/>
              <a:t>promise</a:t>
            </a:r>
            <a:r>
              <a:rPr lang="da-DK" dirty="0"/>
              <a:t>: </a:t>
            </a:r>
            <a:r>
              <a:rPr lang="da-DK" dirty="0" err="1"/>
              <a:t>Whenever</a:t>
            </a:r>
            <a:r>
              <a:rPr lang="da-DK" dirty="0"/>
              <a:t> </a:t>
            </a:r>
            <a:r>
              <a:rPr lang="da-DK" dirty="0" err="1"/>
              <a:t>I’m</a:t>
            </a:r>
            <a:r>
              <a:rPr lang="da-DK" dirty="0"/>
              <a:t> </a:t>
            </a:r>
            <a:r>
              <a:rPr lang="da-DK" dirty="0" err="1"/>
              <a:t>finding</a:t>
            </a:r>
            <a:r>
              <a:rPr lang="da-DK" dirty="0"/>
              <a:t> time to have a </a:t>
            </a:r>
            <a:r>
              <a:rPr lang="da-DK" dirty="0" err="1"/>
              <a:t>personal</a:t>
            </a:r>
            <a:r>
              <a:rPr lang="da-DK" dirty="0"/>
              <a:t> formative </a:t>
            </a:r>
            <a:r>
              <a:rPr lang="da-DK" dirty="0" err="1"/>
              <a:t>conversation</a:t>
            </a:r>
            <a:r>
              <a:rPr lang="da-DK" dirty="0"/>
              <a:t> with a student, I feel like </a:t>
            </a:r>
            <a:r>
              <a:rPr lang="da-DK" dirty="0" err="1"/>
              <a:t>I’m</a:t>
            </a:r>
            <a:r>
              <a:rPr lang="da-DK" dirty="0"/>
              <a:t> </a:t>
            </a:r>
            <a:r>
              <a:rPr lang="da-DK" dirty="0" err="1"/>
              <a:t>giving</a:t>
            </a:r>
            <a:r>
              <a:rPr lang="da-DK" dirty="0"/>
              <a:t> a </a:t>
            </a:r>
            <a:r>
              <a:rPr lang="da-DK" dirty="0" err="1"/>
              <a:t>promise</a:t>
            </a:r>
            <a:r>
              <a:rPr lang="da-DK" dirty="0"/>
              <a:t> og ”</a:t>
            </a:r>
            <a:r>
              <a:rPr lang="da-DK" dirty="0" err="1"/>
              <a:t>being</a:t>
            </a:r>
            <a:r>
              <a:rPr lang="da-DK" dirty="0"/>
              <a:t> </a:t>
            </a:r>
            <a:r>
              <a:rPr lang="da-DK" dirty="0" err="1"/>
              <a:t>seen</a:t>
            </a:r>
            <a:r>
              <a:rPr lang="da-DK" dirty="0"/>
              <a:t>” and ”</a:t>
            </a:r>
            <a:r>
              <a:rPr lang="da-DK" dirty="0" err="1"/>
              <a:t>helping</a:t>
            </a:r>
            <a:r>
              <a:rPr lang="da-DK" dirty="0"/>
              <a:t> with his/her </a:t>
            </a:r>
            <a:r>
              <a:rPr lang="da-DK" dirty="0" err="1"/>
              <a:t>personal</a:t>
            </a:r>
            <a:r>
              <a:rPr lang="da-DK" dirty="0"/>
              <a:t> </a:t>
            </a:r>
            <a:r>
              <a:rPr lang="da-DK" dirty="0" err="1"/>
              <a:t>challenges</a:t>
            </a:r>
            <a:r>
              <a:rPr lang="da-DK" dirty="0"/>
              <a:t>”, but in reality </a:t>
            </a:r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30 students in the class </a:t>
            </a:r>
            <a:r>
              <a:rPr lang="da-DK" dirty="0" err="1"/>
              <a:t>which</a:t>
            </a:r>
            <a:r>
              <a:rPr lang="da-DK" dirty="0"/>
              <a:t> I </a:t>
            </a:r>
            <a:r>
              <a:rPr lang="da-DK" dirty="0" err="1"/>
              <a:t>teach</a:t>
            </a:r>
            <a:r>
              <a:rPr lang="da-DK" dirty="0"/>
              <a:t> 2-3 hours pr </a:t>
            </a:r>
            <a:r>
              <a:rPr lang="da-DK" dirty="0" err="1"/>
              <a:t>week</a:t>
            </a:r>
            <a:r>
              <a:rPr lang="da-DK" dirty="0"/>
              <a:t>. And I have </a:t>
            </a:r>
            <a:r>
              <a:rPr lang="da-DK" dirty="0" err="1"/>
              <a:t>maybe</a:t>
            </a:r>
            <a:r>
              <a:rPr lang="da-DK" dirty="0"/>
              <a:t> 80-140 students in all, so he/</a:t>
            </a:r>
            <a:r>
              <a:rPr lang="da-DK" dirty="0" err="1"/>
              <a:t>she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not </a:t>
            </a:r>
            <a:r>
              <a:rPr lang="da-DK" dirty="0" err="1"/>
              <a:t>often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remembered</a:t>
            </a:r>
            <a:r>
              <a:rPr lang="da-DK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The </a:t>
            </a:r>
            <a:r>
              <a:rPr lang="da-DK" b="1" dirty="0" err="1"/>
              <a:t>wrong</a:t>
            </a:r>
            <a:r>
              <a:rPr lang="da-DK" b="1" dirty="0"/>
              <a:t> recipients</a:t>
            </a:r>
            <a:r>
              <a:rPr lang="da-DK" dirty="0"/>
              <a:t>: The </a:t>
            </a:r>
            <a:r>
              <a:rPr lang="da-DK" dirty="0" err="1"/>
              <a:t>ones</a:t>
            </a:r>
            <a:r>
              <a:rPr lang="da-DK" dirty="0"/>
              <a:t> most in </a:t>
            </a:r>
            <a:r>
              <a:rPr lang="da-DK" dirty="0" err="1"/>
              <a:t>need</a:t>
            </a:r>
            <a:r>
              <a:rPr lang="da-DK" dirty="0"/>
              <a:t>, </a:t>
            </a:r>
            <a:r>
              <a:rPr lang="da-DK" dirty="0" err="1"/>
              <a:t>are</a:t>
            </a:r>
            <a:r>
              <a:rPr lang="da-DK" dirty="0"/>
              <a:t> the </a:t>
            </a:r>
            <a:r>
              <a:rPr lang="da-DK" dirty="0" err="1"/>
              <a:t>ones</a:t>
            </a:r>
            <a:r>
              <a:rPr lang="da-DK" dirty="0"/>
              <a:t> </a:t>
            </a:r>
            <a:r>
              <a:rPr lang="da-DK" dirty="0" err="1"/>
              <a:t>least</a:t>
            </a:r>
            <a:r>
              <a:rPr lang="da-DK" dirty="0"/>
              <a:t> </a:t>
            </a:r>
            <a:r>
              <a:rPr lang="da-DK" dirty="0" err="1"/>
              <a:t>responsive</a:t>
            </a:r>
            <a:r>
              <a:rPr lang="da-DK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The </a:t>
            </a:r>
            <a:r>
              <a:rPr lang="da-DK" b="1" dirty="0" err="1"/>
              <a:t>language</a:t>
            </a:r>
            <a:r>
              <a:rPr lang="da-DK" b="1" dirty="0"/>
              <a:t> </a:t>
            </a:r>
            <a:r>
              <a:rPr lang="da-DK" b="1" dirty="0" err="1"/>
              <a:t>barrier</a:t>
            </a:r>
            <a:r>
              <a:rPr lang="da-DK" b="1" dirty="0"/>
              <a:t>: </a:t>
            </a:r>
            <a:r>
              <a:rPr lang="da-DK" dirty="0"/>
              <a:t>”This part </a:t>
            </a:r>
            <a:r>
              <a:rPr lang="da-DK" dirty="0" err="1"/>
              <a:t>was</a:t>
            </a:r>
            <a:r>
              <a:rPr lang="da-DK" dirty="0"/>
              <a:t> </a:t>
            </a:r>
            <a:r>
              <a:rPr lang="da-DK" dirty="0" err="1"/>
              <a:t>well</a:t>
            </a:r>
            <a:r>
              <a:rPr lang="da-DK" dirty="0"/>
              <a:t> done, but to </a:t>
            </a:r>
            <a:r>
              <a:rPr lang="da-DK" dirty="0" err="1"/>
              <a:t>improve</a:t>
            </a:r>
            <a:r>
              <a:rPr lang="da-DK" dirty="0"/>
              <a:t>…” </a:t>
            </a:r>
            <a:r>
              <a:rPr lang="da-DK" dirty="0" err="1"/>
              <a:t>often</a:t>
            </a:r>
            <a:r>
              <a:rPr lang="da-DK" dirty="0"/>
              <a:t> </a:t>
            </a:r>
            <a:r>
              <a:rPr lang="da-DK" dirty="0" err="1"/>
              <a:t>becomes</a:t>
            </a:r>
            <a:r>
              <a:rPr lang="da-DK" dirty="0"/>
              <a:t> just ”</a:t>
            </a:r>
            <a:r>
              <a:rPr lang="da-DK" dirty="0" err="1"/>
              <a:t>well</a:t>
            </a:r>
            <a:r>
              <a:rPr lang="da-DK" dirty="0"/>
              <a:t> done” in the </a:t>
            </a:r>
            <a:r>
              <a:rPr lang="da-DK" dirty="0" err="1"/>
              <a:t>ears</a:t>
            </a:r>
            <a:r>
              <a:rPr lang="da-DK" dirty="0"/>
              <a:t> of the </a:t>
            </a:r>
            <a:r>
              <a:rPr lang="da-DK" dirty="0" err="1"/>
              <a:t>listener</a:t>
            </a:r>
            <a:r>
              <a:rPr lang="da-DK" dirty="0"/>
              <a:t>. And the </a:t>
            </a:r>
            <a:r>
              <a:rPr lang="da-DK" dirty="0" err="1"/>
              <a:t>other</a:t>
            </a:r>
            <a:r>
              <a:rPr lang="da-DK" dirty="0"/>
              <a:t> </a:t>
            </a:r>
            <a:r>
              <a:rPr lang="da-DK" dirty="0" err="1"/>
              <a:t>way</a:t>
            </a:r>
            <a:r>
              <a:rPr lang="da-DK" dirty="0"/>
              <a:t>, ”</a:t>
            </a:r>
            <a:r>
              <a:rPr lang="da-DK" dirty="0" err="1"/>
              <a:t>I’m</a:t>
            </a:r>
            <a:r>
              <a:rPr lang="da-DK" dirty="0"/>
              <a:t> </a:t>
            </a:r>
            <a:r>
              <a:rPr lang="da-DK" dirty="0" err="1"/>
              <a:t>good</a:t>
            </a:r>
            <a:r>
              <a:rPr lang="da-DK" dirty="0"/>
              <a:t> at </a:t>
            </a:r>
            <a:r>
              <a:rPr lang="da-DK" dirty="0" err="1"/>
              <a:t>that</a:t>
            </a:r>
            <a:r>
              <a:rPr lang="da-DK" dirty="0"/>
              <a:t>” </a:t>
            </a:r>
            <a:r>
              <a:rPr lang="da-DK" dirty="0" err="1"/>
              <a:t>often</a:t>
            </a:r>
            <a:r>
              <a:rPr lang="da-DK" dirty="0"/>
              <a:t> </a:t>
            </a:r>
            <a:r>
              <a:rPr lang="da-DK" dirty="0" err="1"/>
              <a:t>means</a:t>
            </a:r>
            <a:r>
              <a:rPr lang="da-DK" dirty="0"/>
              <a:t> ”I </a:t>
            </a:r>
            <a:r>
              <a:rPr lang="da-DK" dirty="0" err="1"/>
              <a:t>saw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do it, so I </a:t>
            </a:r>
            <a:r>
              <a:rPr lang="da-DK" dirty="0" err="1"/>
              <a:t>assume</a:t>
            </a:r>
            <a:r>
              <a:rPr lang="da-DK" dirty="0"/>
              <a:t> I </a:t>
            </a:r>
            <a:r>
              <a:rPr lang="da-DK" dirty="0" err="1"/>
              <a:t>can</a:t>
            </a:r>
            <a:r>
              <a:rPr lang="da-DK" dirty="0"/>
              <a:t> as </a:t>
            </a:r>
            <a:r>
              <a:rPr lang="da-DK" dirty="0" err="1"/>
              <a:t>well</a:t>
            </a:r>
            <a:r>
              <a:rPr lang="da-DK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2204048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1310</TotalTime>
  <Words>1466</Words>
  <Application>Microsoft Office PowerPoint</Application>
  <PresentationFormat>Widescreen</PresentationFormat>
  <Paragraphs>249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Times New Roman</vt:lpstr>
      <vt:lpstr>Wingdings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Morten Vinther lærer</dc:creator>
  <cp:lastModifiedBy>Morten Vinther lærer</cp:lastModifiedBy>
  <cp:revision>19</cp:revision>
  <dcterms:created xsi:type="dcterms:W3CDTF">2022-09-05T08:47:43Z</dcterms:created>
  <dcterms:modified xsi:type="dcterms:W3CDTF">2022-09-12T11:10:43Z</dcterms:modified>
</cp:coreProperties>
</file>