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6" r:id="rId3"/>
    <p:sldId id="268" r:id="rId4"/>
    <p:sldId id="269" r:id="rId5"/>
    <p:sldId id="276" r:id="rId6"/>
    <p:sldId id="278" r:id="rId7"/>
    <p:sldId id="273" r:id="rId8"/>
    <p:sldId id="283" r:id="rId9"/>
    <p:sldId id="259" r:id="rId10"/>
    <p:sldId id="274" r:id="rId11"/>
    <p:sldId id="275" r:id="rId12"/>
    <p:sldId id="281" r:id="rId13"/>
    <p:sldId id="282" r:id="rId14"/>
    <p:sldId id="261" r:id="rId15"/>
    <p:sldId id="260" r:id="rId16"/>
    <p:sldId id="262" r:id="rId17"/>
    <p:sldId id="287" r:id="rId18"/>
    <p:sldId id="290" r:id="rId19"/>
    <p:sldId id="284" r:id="rId20"/>
    <p:sldId id="285" r:id="rId21"/>
    <p:sldId id="286" r:id="rId22"/>
    <p:sldId id="263" r:id="rId23"/>
    <p:sldId id="264" r:id="rId24"/>
    <p:sldId id="288" r:id="rId25"/>
    <p:sldId id="289" r:id="rId2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40" y="-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8611-A82D-472D-9E7A-E55642EE9030}" type="datetimeFigureOut">
              <a:rPr lang="it-IT" smtClean="0"/>
              <a:t>27/04/2016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C20-8BF5-4BC1-BF46-202AA7B1A451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8611-A82D-472D-9E7A-E55642EE9030}" type="datetimeFigureOut">
              <a:rPr lang="it-IT" smtClean="0"/>
              <a:t>27/04/2016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C20-8BF5-4BC1-BF46-202AA7B1A45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8611-A82D-472D-9E7A-E55642EE9030}" type="datetimeFigureOut">
              <a:rPr lang="it-IT" smtClean="0"/>
              <a:t>27/04/2016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C20-8BF5-4BC1-BF46-202AA7B1A45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8611-A82D-472D-9E7A-E55642EE9030}" type="datetimeFigureOut">
              <a:rPr lang="it-IT" smtClean="0"/>
              <a:t>27/04/2016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C20-8BF5-4BC1-BF46-202AA7B1A45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8611-A82D-472D-9E7A-E55642EE9030}" type="datetimeFigureOut">
              <a:rPr lang="it-IT" smtClean="0"/>
              <a:t>27/04/2016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C20-8BF5-4BC1-BF46-202AA7B1A451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8611-A82D-472D-9E7A-E55642EE9030}" type="datetimeFigureOut">
              <a:rPr lang="it-IT" smtClean="0"/>
              <a:t>27/04/2016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C20-8BF5-4BC1-BF46-202AA7B1A45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8611-A82D-472D-9E7A-E55642EE9030}" type="datetimeFigureOut">
              <a:rPr lang="it-IT" smtClean="0"/>
              <a:t>27/04/2016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C20-8BF5-4BC1-BF46-202AA7B1A45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8611-A82D-472D-9E7A-E55642EE9030}" type="datetimeFigureOut">
              <a:rPr lang="it-IT" smtClean="0"/>
              <a:t>27/04/2016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C20-8BF5-4BC1-BF46-202AA7B1A45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8611-A82D-472D-9E7A-E55642EE9030}" type="datetimeFigureOut">
              <a:rPr lang="it-IT" smtClean="0"/>
              <a:t>27/04/2016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C20-8BF5-4BC1-BF46-202AA7B1A451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8611-A82D-472D-9E7A-E55642EE9030}" type="datetimeFigureOut">
              <a:rPr lang="it-IT" smtClean="0"/>
              <a:t>27/04/2016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C20-8BF5-4BC1-BF46-202AA7B1A45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A8611-A82D-472D-9E7A-E55642EE9030}" type="datetimeFigureOut">
              <a:rPr lang="it-IT" smtClean="0"/>
              <a:t>27/04/2016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34C20-8BF5-4BC1-BF46-202AA7B1A45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C6A8611-A82D-472D-9E7A-E55642EE9030}" type="datetimeFigureOut">
              <a:rPr lang="it-IT" smtClean="0"/>
              <a:t>27/04/2016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3834C20-8BF5-4BC1-BF46-202AA7B1A451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77326" y="3212976"/>
            <a:ext cx="72739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36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 Percorso di Service Learning</a:t>
            </a:r>
            <a:endParaRPr lang="it-IT" sz="36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808680" y="4077072"/>
            <a:ext cx="581120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4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Perché l’armonia dell’apprendimento</a:t>
            </a:r>
          </a:p>
          <a:p>
            <a:pPr algn="ctr"/>
            <a:r>
              <a:rPr lang="it-IT" sz="24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</a:t>
            </a:r>
            <a:r>
              <a:rPr lang="it-IT" sz="24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iventi servizio</a:t>
            </a:r>
            <a:endParaRPr lang="it-IT" sz="24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G:\loghi\intestaz_vibo cop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60" y="332656"/>
            <a:ext cx="3240000" cy="12937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loghi\intestaz_san demetrio cop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993" y="332656"/>
            <a:ext cx="3240000" cy="12937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427139"/>
            <a:ext cx="1440000" cy="14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asellaDiTesto 3"/>
          <p:cNvSpPr txBox="1"/>
          <p:nvPr/>
        </p:nvSpPr>
        <p:spPr>
          <a:xfrm>
            <a:off x="258061" y="2048905"/>
            <a:ext cx="3243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Seminario Nazionale</a:t>
            </a:r>
            <a:endParaRPr lang="it-IT" sz="2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529588" y="1895017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Migrazioni, Scuola, Cambiamenti</a:t>
            </a:r>
            <a:endParaRPr lang="it-IT" sz="2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reccia a destra 1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604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123726" y="800708"/>
            <a:ext cx="4711055" cy="64807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6600" b="1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stellar" pitchFamily="18" charset="0"/>
              </a:rPr>
              <a:t>Gjitonia</a:t>
            </a:r>
            <a:r>
              <a:rPr lang="it-IT" sz="66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stellar" pitchFamily="18" charset="0"/>
              </a:rPr>
              <a:t> </a:t>
            </a:r>
            <a:endParaRPr lang="it-IT" sz="66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stellar" pitchFamily="18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310903" y="1984484"/>
            <a:ext cx="633670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Luogo d’incontro e solidarietà</a:t>
            </a:r>
            <a:endParaRPr lang="it-IT" sz="32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" name="Picture 4" descr="http://www.arte26.it/images/percorsi/arbresh/git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210526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708920"/>
            <a:ext cx="2267169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Freccia a destra 6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346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778590" y="1340663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Gli alunni: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Studiano  i principi fondamentali della Costituzione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Approfondiscono l’art. 6: 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« 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La 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Repubblica tutela le minoranze linguistiche . . 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.»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Scoprono in Calabria la </a:t>
            </a:r>
            <a:r>
              <a:rPr lang="it-IT" sz="2400" i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Comunità </a:t>
            </a:r>
            <a:r>
              <a:rPr lang="it-IT" sz="2400" i="1" dirty="0" err="1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Arbëreshe</a:t>
            </a:r>
            <a:r>
              <a:rPr lang="it-IT" sz="2400" i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it-IT" sz="2400" dirty="0" smtClean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" name="Onda 1 1"/>
          <p:cNvSpPr/>
          <p:nvPr/>
        </p:nvSpPr>
        <p:spPr>
          <a:xfrm>
            <a:off x="1146238" y="404663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123728" y="672490"/>
            <a:ext cx="5472607" cy="40034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MOTIVAZIONE INIZIALE</a:t>
            </a:r>
            <a:endParaRPr lang="it-IT" sz="3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201478"/>
            <a:ext cx="2520000" cy="22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306869"/>
            <a:ext cx="3240000" cy="1822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RightFacing"/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933056"/>
            <a:ext cx="3600000" cy="202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9" name="Freccia a destra 8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514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755576" y="1235796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it-IT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 Ricercano informazioni sulla  storia, le tradizioni, gli usi e i costumi   della  Comunità </a:t>
            </a:r>
            <a:r>
              <a:rPr lang="it-IT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arbëreshe</a:t>
            </a:r>
            <a:r>
              <a:rPr lang="it-IT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 di San Demetrio Corone</a:t>
            </a:r>
            <a:r>
              <a:rPr lang="it-IT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,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185" y="2680380"/>
            <a:ext cx="1810512" cy="2289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564904"/>
            <a:ext cx="1654921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025" y="2449428"/>
            <a:ext cx="1652034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asellaDiTesto 10"/>
          <p:cNvSpPr txBox="1"/>
          <p:nvPr/>
        </p:nvSpPr>
        <p:spPr>
          <a:xfrm>
            <a:off x="1012760" y="5235236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c</a:t>
            </a:r>
            <a:r>
              <a:rPr lang="it-IT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on la consapevolezza  che prima di essere beni di un territorio e risorse locali </a:t>
            </a:r>
            <a:r>
              <a:rPr lang="it-IT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sono e restano patrimonio della storia.</a:t>
            </a:r>
            <a:endParaRPr lang="it-IT" sz="2400" b="1" i="1" dirty="0">
              <a:solidFill>
                <a:schemeClr val="tx2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Onda 1 6"/>
          <p:cNvSpPr/>
          <p:nvPr/>
        </p:nvSpPr>
        <p:spPr>
          <a:xfrm>
            <a:off x="1089512" y="299796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2020872" y="574524"/>
            <a:ext cx="5472607" cy="40034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MOTIVAZIONE INIZIALE</a:t>
            </a:r>
            <a:endParaRPr lang="it-IT" sz="3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Freccia a destra 12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824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67946"/>
            <a:ext cx="7056000" cy="5175674"/>
          </a:xfrm>
          <a:prstGeom prst="rect">
            <a:avLst/>
          </a:prstGeom>
        </p:spPr>
      </p:pic>
      <p:sp>
        <p:nvSpPr>
          <p:cNvPr id="6" name="Rettangolo arrotondato 5"/>
          <p:cNvSpPr/>
          <p:nvPr/>
        </p:nvSpPr>
        <p:spPr>
          <a:xfrm rot="1229217">
            <a:off x="5927263" y="2194226"/>
            <a:ext cx="3070683" cy="138951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sz="20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Pieni di entusiasmo … si parte per </a:t>
            </a:r>
          </a:p>
          <a:p>
            <a:r>
              <a:rPr lang="it-IT" sz="20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San Demetrio Corone</a:t>
            </a:r>
            <a:endParaRPr lang="it-IT" sz="20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Onda 1 6"/>
          <p:cNvSpPr/>
          <p:nvPr/>
        </p:nvSpPr>
        <p:spPr>
          <a:xfrm>
            <a:off x="1032061" y="371935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2078134" y="574524"/>
            <a:ext cx="5472607" cy="40034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MOTIVAZIONE INIZIALE</a:t>
            </a:r>
            <a:endParaRPr lang="it-IT" sz="3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Freccia a destra 8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345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385" y="1447879"/>
            <a:ext cx="3384000" cy="253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461361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385" y="3861048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8" name="Onda 1 7"/>
          <p:cNvSpPr/>
          <p:nvPr/>
        </p:nvSpPr>
        <p:spPr>
          <a:xfrm>
            <a:off x="1223401" y="306697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2078134" y="574524"/>
            <a:ext cx="5472607" cy="40034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MOTIVAZIONE INIZIALE</a:t>
            </a:r>
            <a:endParaRPr lang="it-IT" sz="3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ttangolo 2"/>
          <p:cNvSpPr/>
          <p:nvPr/>
        </p:nvSpPr>
        <p:spPr>
          <a:xfrm rot="20948181">
            <a:off x="344327" y="1808731"/>
            <a:ext cx="4134465" cy="5232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8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… finalmente si arriva</a:t>
            </a:r>
            <a:endParaRPr lang="it-IT" sz="28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Freccia a destra 9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971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92696"/>
            <a:ext cx="3240000" cy="243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888090"/>
            <a:ext cx="3240000" cy="2430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482736"/>
            <a:ext cx="288000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Rettangolo 3"/>
          <p:cNvSpPr/>
          <p:nvPr/>
        </p:nvSpPr>
        <p:spPr>
          <a:xfrm>
            <a:off x="3291702" y="888090"/>
            <a:ext cx="2520280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4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. . </a:t>
            </a:r>
            <a:r>
              <a:rPr lang="it-IT" sz="24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Qui </a:t>
            </a:r>
          </a:p>
          <a:p>
            <a:pPr algn="ctr"/>
            <a:endParaRPr lang="it-IT" sz="2400" b="1" spc="5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it-IT" sz="24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una calorosa</a:t>
            </a:r>
          </a:p>
          <a:p>
            <a:pPr algn="ctr"/>
            <a:endParaRPr lang="it-IT" sz="2400" b="1" spc="5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it-IT" sz="24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accoglienza</a:t>
            </a:r>
            <a:endParaRPr lang="it-IT" sz="24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0943">
            <a:off x="4715976" y="3743640"/>
            <a:ext cx="3960000" cy="26219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Freccia a destra 8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793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84104" y="4257056"/>
            <a:ext cx="2592000" cy="194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ttangolo 5"/>
          <p:cNvSpPr/>
          <p:nvPr/>
        </p:nvSpPr>
        <p:spPr>
          <a:xfrm>
            <a:off x="1359902" y="584452"/>
            <a:ext cx="5428089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8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.. </a:t>
            </a:r>
            <a:r>
              <a:rPr lang="it-IT" sz="28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 momenti di condivisione</a:t>
            </a:r>
            <a:endParaRPr lang="it-IT" sz="28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835409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02" y="1441205"/>
            <a:ext cx="3852000" cy="19644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297" y="1490613"/>
            <a:ext cx="4311518" cy="19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Freccia a destra 7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031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.C. A.VESPUCCI VIBO\Desktop\DOCUMENTI\Service\Secondo_quadro\20160316_110244000_iO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66" y="3213200"/>
            <a:ext cx="4392000" cy="2470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ContrastingRightFacing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Onda 1 6"/>
          <p:cNvSpPr/>
          <p:nvPr/>
        </p:nvSpPr>
        <p:spPr>
          <a:xfrm>
            <a:off x="1223401" y="306697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/>
          <p:cNvSpPr/>
          <p:nvPr/>
        </p:nvSpPr>
        <p:spPr>
          <a:xfrm>
            <a:off x="1763688" y="581025"/>
            <a:ext cx="5976664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IDENTIFICAZIONE DEL PROBLEMA</a:t>
            </a:r>
            <a:endParaRPr lang="it-IT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150378" y="1628800"/>
            <a:ext cx="441054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4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Gli alunni incontrano e</a:t>
            </a:r>
          </a:p>
          <a:p>
            <a:pPr algn="ctr"/>
            <a:r>
              <a:rPr lang="it-IT" sz="24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it-IT" sz="2400" b="1" cap="none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ntervistano: il Sindaco …</a:t>
            </a:r>
            <a:endParaRPr lang="it-IT" sz="24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068958"/>
            <a:ext cx="3708000" cy="2422365"/>
          </a:xfrm>
          <a:prstGeom prst="rect">
            <a:avLst/>
          </a:prstGeom>
          <a:solidFill>
            <a:srgbClr val="0033CC"/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HeroicExtremeLeftFacing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Freccia a destra 7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378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02976"/>
            <a:ext cx="3708000" cy="25254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Immagine 6" descr="DSCN73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592" y="1406360"/>
            <a:ext cx="3600000" cy="25485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magine 7" descr="DSCN729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3732" y="3429000"/>
            <a:ext cx="334220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0" name="Onda 1 9"/>
          <p:cNvSpPr/>
          <p:nvPr/>
        </p:nvSpPr>
        <p:spPr>
          <a:xfrm>
            <a:off x="1223401" y="306697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1763688" y="581025"/>
            <a:ext cx="5976664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IDENTIFICAZIONE DEL PROBLEMA</a:t>
            </a:r>
            <a:endParaRPr lang="it-IT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473227" y="1144750"/>
            <a:ext cx="282321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8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...e gli anziani</a:t>
            </a:r>
            <a:endParaRPr lang="it-IT" sz="28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Rettangolo 2"/>
          <p:cNvSpPr/>
          <p:nvPr/>
        </p:nvSpPr>
        <p:spPr>
          <a:xfrm rot="1113962">
            <a:off x="-52824" y="4717320"/>
            <a:ext cx="431239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800" b="1" cap="none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con l’aiuto degli alunni </a:t>
            </a:r>
          </a:p>
        </p:txBody>
      </p:sp>
      <p:sp>
        <p:nvSpPr>
          <p:cNvPr id="4" name="Rettangolo 3"/>
          <p:cNvSpPr/>
          <p:nvPr/>
        </p:nvSpPr>
        <p:spPr>
          <a:xfrm rot="19924833">
            <a:off x="5874922" y="5094480"/>
            <a:ext cx="3111750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8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di San Demetrio</a:t>
            </a:r>
          </a:p>
        </p:txBody>
      </p:sp>
      <p:sp>
        <p:nvSpPr>
          <p:cNvPr id="12" name="Freccia a destra 11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728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a 1 5"/>
          <p:cNvSpPr/>
          <p:nvPr/>
        </p:nvSpPr>
        <p:spPr>
          <a:xfrm>
            <a:off x="1223401" y="306697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1763688" y="581025"/>
            <a:ext cx="5976664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IDENTIFICAZIONE DEL PROBLEMA</a:t>
            </a:r>
            <a:endParaRPr lang="it-IT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964809" y="1340768"/>
            <a:ext cx="722986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8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Identificano il bisogno della comunità:</a:t>
            </a:r>
          </a:p>
          <a:p>
            <a:pPr algn="ctr"/>
            <a:r>
              <a:rPr lang="it-IT" sz="28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r</a:t>
            </a:r>
            <a:r>
              <a:rPr lang="it-IT" sz="28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ipristinare  la </a:t>
            </a:r>
            <a:r>
              <a:rPr lang="it-IT" sz="2800" b="1" i="1" spc="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gjitonia</a:t>
            </a:r>
            <a:r>
              <a:rPr lang="it-IT" sz="28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it-IT" sz="28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601" y="2924944"/>
            <a:ext cx="3600000" cy="286725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304183"/>
            <a:ext cx="2628000" cy="42519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Freccia a destra 6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997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D:\Documents and Settings\KIARA\Desktop\Services learning\IMG-20160409-WA0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1458" y="1556792"/>
            <a:ext cx="4284000" cy="24715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74532"/>
            <a:ext cx="2571750" cy="1781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" descr="http://www.arte26.it/images/percorsi/arbresh/telaiogit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933" y="4151574"/>
            <a:ext cx="1797050" cy="2353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ttangolo 2"/>
          <p:cNvSpPr/>
          <p:nvPr/>
        </p:nvSpPr>
        <p:spPr>
          <a:xfrm>
            <a:off x="539552" y="332656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…luogo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di incontro e di solidarietà, dove il tempo era sospeso, si filava la lana, si vagliava il grano, i vecchi erano rispettati, erano le biblioteche della comunità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Si conversava di tutto, si raccontavano favole, storielle, fatti del passato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 </a:t>
            </a:r>
          </a:p>
          <a:p>
            <a:pPr algn="just"/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3" descr="D:\Documents and Settings\KIARA\Desktop\Services learning\IMG-20160409-WA000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0564" y="3645024"/>
            <a:ext cx="3780000" cy="29531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Freccia a destra 6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780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nda 1 4"/>
          <p:cNvSpPr/>
          <p:nvPr/>
        </p:nvSpPr>
        <p:spPr>
          <a:xfrm>
            <a:off x="1223401" y="306697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1763688" y="581025"/>
            <a:ext cx="5976664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STUDIO DEL PROBLEMA</a:t>
            </a:r>
            <a:endParaRPr lang="it-IT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63321" y="1916832"/>
            <a:ext cx="7148940" cy="31700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40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Gli studenti mettono </a:t>
            </a:r>
          </a:p>
          <a:p>
            <a:pPr algn="ctr"/>
            <a:r>
              <a:rPr lang="it-IT" sz="40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in campo abilità, </a:t>
            </a:r>
          </a:p>
          <a:p>
            <a:pPr algn="ctr"/>
            <a:r>
              <a:rPr lang="it-IT" sz="4000" b="1" spc="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saperi</a:t>
            </a:r>
            <a:r>
              <a:rPr lang="it-IT" sz="40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e competenze </a:t>
            </a:r>
          </a:p>
          <a:p>
            <a:pPr algn="ctr"/>
            <a:r>
              <a:rPr lang="it-IT" sz="40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per trovare una possibile soluzione </a:t>
            </a:r>
            <a:endParaRPr lang="it-IT" sz="40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Freccia a destra 7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874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48" y="1542320"/>
            <a:ext cx="2700000" cy="360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ttangolo 6"/>
          <p:cNvSpPr/>
          <p:nvPr/>
        </p:nvSpPr>
        <p:spPr>
          <a:xfrm>
            <a:off x="179512" y="5589240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Tematizzare in classe i problemi di 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una comunità  diversa dalla propria, impegnandosi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 prima persona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è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il modo migliore per realizzare un servizio e contemporaneamente apprendere nuove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conoscenze. </a:t>
            </a:r>
            <a:endParaRPr lang="it-IT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Onda 1 7"/>
          <p:cNvSpPr/>
          <p:nvPr/>
        </p:nvSpPr>
        <p:spPr>
          <a:xfrm>
            <a:off x="1223401" y="306697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1763688" y="581025"/>
            <a:ext cx="5976664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STUDIO DEL PROBLEMA</a:t>
            </a:r>
            <a:endParaRPr lang="it-IT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95" y="1553451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8845">
            <a:off x="2959625" y="2743707"/>
            <a:ext cx="3600000" cy="2700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Freccia a destra 9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825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435600" y="1916832"/>
            <a:ext cx="26561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Risorse umane: </a:t>
            </a:r>
          </a:p>
          <a:p>
            <a:pPr marL="285750" indent="-285750">
              <a:buFontTx/>
              <a:buChar char="-"/>
            </a:pP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Alunni</a:t>
            </a:r>
          </a:p>
          <a:p>
            <a:pPr marL="285750" indent="-285750">
              <a:buFontTx/>
              <a:buChar char="-"/>
            </a:pP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Docenti</a:t>
            </a:r>
          </a:p>
          <a:p>
            <a:pPr marL="285750" indent="-285750">
              <a:buFontTx/>
              <a:buChar char="-"/>
            </a:pP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Sindaco</a:t>
            </a:r>
          </a:p>
          <a:p>
            <a:pPr marL="285750" indent="-285750">
              <a:buFontTx/>
              <a:buChar char="-"/>
            </a:pP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Anziani del posto</a:t>
            </a:r>
            <a:endParaRPr lang="it-IT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814274" y="1859001"/>
            <a:ext cx="496855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Risorse materiali: </a:t>
            </a:r>
          </a:p>
          <a:p>
            <a:pPr marL="285750" indent="-285750">
              <a:buFontTx/>
              <a:buChar char="-"/>
            </a:pP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Stoffe</a:t>
            </a:r>
          </a:p>
          <a:p>
            <a:pPr marL="285750" indent="-285750">
              <a:buFontTx/>
              <a:buChar char="-"/>
            </a:pP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Colori</a:t>
            </a:r>
          </a:p>
          <a:p>
            <a:pPr marL="285750" indent="-285750">
              <a:buFontTx/>
              <a:buChar char="-"/>
            </a:pP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Materiale  facile consumo</a:t>
            </a:r>
          </a:p>
          <a:p>
            <a:pPr marL="285750" indent="-285750">
              <a:buFontTx/>
              <a:buChar char="-"/>
            </a:pP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Fotografie</a:t>
            </a:r>
          </a:p>
          <a:p>
            <a:pPr marL="285750" indent="-285750">
              <a:buFontTx/>
              <a:buChar char="-"/>
            </a:pP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Software </a:t>
            </a:r>
            <a:r>
              <a:rPr lang="it-IT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Onedrive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per la condivisione in rete</a:t>
            </a:r>
          </a:p>
          <a:p>
            <a:pPr marL="285750" indent="-285750">
              <a:buFontTx/>
              <a:buChar char="-"/>
            </a:pPr>
            <a:endParaRPr lang="it-IT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Onda 1 4"/>
          <p:cNvSpPr/>
          <p:nvPr/>
        </p:nvSpPr>
        <p:spPr>
          <a:xfrm>
            <a:off x="1223401" y="306697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1763688" y="581025"/>
            <a:ext cx="5976664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RISORSE E STRUMENTI</a:t>
            </a:r>
            <a:endParaRPr lang="it-IT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Freccia a destra 6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770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808550" y="1220559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Gli alunni dei rispettivi Istituti, con il supporto dei propri docenti,  condividono  conoscenze attraverso l’utilizzo del 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software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Onedrive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it-IT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magin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457520" y="2420888"/>
            <a:ext cx="5755640" cy="4316730"/>
          </a:xfrm>
          <a:prstGeom prst="rect">
            <a:avLst/>
          </a:prstGeom>
        </p:spPr>
      </p:pic>
      <p:sp>
        <p:nvSpPr>
          <p:cNvPr id="7" name="Onda 1 6"/>
          <p:cNvSpPr/>
          <p:nvPr/>
        </p:nvSpPr>
        <p:spPr>
          <a:xfrm>
            <a:off x="1223401" y="306697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2488922" y="581025"/>
            <a:ext cx="4536504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ESECUZIONE</a:t>
            </a:r>
            <a:endParaRPr lang="it-IT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Freccia a destra 7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721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da 1 3"/>
          <p:cNvSpPr/>
          <p:nvPr/>
        </p:nvSpPr>
        <p:spPr>
          <a:xfrm>
            <a:off x="1223401" y="306697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430282" y="476672"/>
            <a:ext cx="4536000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ESECUZIONE</a:t>
            </a:r>
            <a:endParaRPr lang="it-IT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Freccia a destra 6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84" y="1242697"/>
            <a:ext cx="3600000" cy="202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ContrastingRightFacing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776" y="1412776"/>
            <a:ext cx="3600000" cy="202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85" y="3771352"/>
            <a:ext cx="3166020" cy="259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ContrastingRightFacing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904" y="3645352"/>
            <a:ext cx="1660500" cy="2952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81" y="3645352"/>
            <a:ext cx="1739684" cy="284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514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37877"/>
            <a:ext cx="2430000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24744"/>
            <a:ext cx="2430000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876" y="2132856"/>
            <a:ext cx="3366000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Freccia a destra 6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nda 1 7"/>
          <p:cNvSpPr/>
          <p:nvPr/>
        </p:nvSpPr>
        <p:spPr>
          <a:xfrm>
            <a:off x="1223401" y="306697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2411760" y="574642"/>
            <a:ext cx="4536000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ESECUZIONE</a:t>
            </a:r>
            <a:endParaRPr lang="it-IT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86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60" y="1395056"/>
            <a:ext cx="3240000" cy="243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584" y="1340664"/>
            <a:ext cx="3240000" cy="243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60" y="4149080"/>
            <a:ext cx="3240000" cy="243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240" y="4149080"/>
            <a:ext cx="3240000" cy="243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Onda 1 7"/>
          <p:cNvSpPr/>
          <p:nvPr/>
        </p:nvSpPr>
        <p:spPr>
          <a:xfrm>
            <a:off x="1104693" y="349081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2411760" y="581025"/>
            <a:ext cx="4536000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RINASCE  LA  GJITONIA</a:t>
            </a:r>
            <a:endParaRPr lang="it-IT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" name="Freccia a destra 9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786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48680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888" y="548680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17032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338" y="3699670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Freccia a destra 7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600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20688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548680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00" y="3789040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110" y="3789040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Freccia a destra 7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351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67544" y="1412776"/>
            <a:ext cx="77048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Formare gli alunni alla responsabilità sociale e democratica</a:t>
            </a:r>
          </a:p>
          <a:p>
            <a:pPr marL="457200" indent="-457200" fontAlgn="base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Accettare le culture altre</a:t>
            </a:r>
            <a:endParaRPr lang="it-IT" sz="24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457200" indent="-457200" fontAlgn="base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Sviluppare la  </a:t>
            </a:r>
            <a:r>
              <a:rPr lang="it-IT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capacità di empatia e </a:t>
            </a:r>
            <a:r>
              <a:rPr lang="it-IT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la disponibilità </a:t>
            </a:r>
            <a:r>
              <a:rPr lang="it-IT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ad aiutare gli </a:t>
            </a:r>
            <a:r>
              <a:rPr lang="it-IT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altri</a:t>
            </a:r>
          </a:p>
          <a:p>
            <a:pPr marL="457200" indent="-457200" fontAlgn="base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Favorire l’esplorazione e la scoperta</a:t>
            </a:r>
          </a:p>
          <a:p>
            <a:pPr marL="457200" indent="-457200" fontAlgn="base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Incoraggiare l’apprendimento collaborativo</a:t>
            </a:r>
            <a:endParaRPr lang="it-IT" sz="24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457200" indent="-457200" fontAlgn="base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it-IT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Promuovere competenze disciplinari (italiano, storia, geografia, arte, matematica …)</a:t>
            </a:r>
            <a:endParaRPr lang="it-IT" sz="24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fontAlgn="base"/>
            <a:r>
              <a:rPr lang="it-IT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endParaRPr lang="it-IT" sz="24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979712" y="620688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OBIETTIVI </a:t>
            </a:r>
            <a:endParaRPr lang="it-IT" dirty="0"/>
          </a:p>
        </p:txBody>
      </p:sp>
      <p:sp>
        <p:nvSpPr>
          <p:cNvPr id="4" name="Onda 1 3"/>
          <p:cNvSpPr/>
          <p:nvPr/>
        </p:nvSpPr>
        <p:spPr>
          <a:xfrm>
            <a:off x="1223401" y="306697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509501" y="571613"/>
            <a:ext cx="4495346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OBIETTIVI</a:t>
            </a:r>
            <a:endParaRPr lang="it-IT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Freccia a destra 5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043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084766" y="1484784"/>
            <a:ext cx="7344816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Cosa si è valutato?</a:t>
            </a:r>
          </a:p>
          <a:p>
            <a:endParaRPr lang="it-IT" sz="3200" b="1" spc="5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457200" indent="-457200"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Apprendimenti degli studenti</a:t>
            </a:r>
          </a:p>
          <a:p>
            <a:pPr>
              <a:buClr>
                <a:srgbClr val="FF0000"/>
              </a:buClr>
            </a:pPr>
            <a:endParaRPr lang="it-IT" sz="3200" b="1" spc="5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457200" indent="-457200"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Riuscita del progetto </a:t>
            </a:r>
          </a:p>
          <a:p>
            <a:pPr>
              <a:buClr>
                <a:srgbClr val="FF0000"/>
              </a:buClr>
            </a:pPr>
            <a:endParaRPr lang="it-IT" sz="3200" b="1" spc="5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marL="457200" indent="-457200"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Soddisfazione degli studenti e delle persone cui è stato indirizzato il progetto </a:t>
            </a:r>
            <a:endParaRPr lang="it-IT" sz="32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Onda 1 5"/>
          <p:cNvSpPr/>
          <p:nvPr/>
        </p:nvSpPr>
        <p:spPr>
          <a:xfrm>
            <a:off x="1223401" y="306697"/>
            <a:ext cx="7067547" cy="936000"/>
          </a:xfrm>
          <a:prstGeom prst="wav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2236894" y="561099"/>
            <a:ext cx="5040560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VALUTAZIONE</a:t>
            </a:r>
            <a:endParaRPr lang="it-IT" sz="2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Freccia a destra 7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912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Freccia a destra 2">
            <a:hlinkClick r:id="" action="ppaction://hlinkshowjump?jump=nextslide"/>
          </p:cNvPr>
          <p:cNvSpPr/>
          <p:nvPr/>
        </p:nvSpPr>
        <p:spPr>
          <a:xfrm>
            <a:off x="8351240" y="6237312"/>
            <a:ext cx="418708" cy="36004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312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467544" y="1052736"/>
            <a:ext cx="8208912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«Non dimentichiamo mai che il vero potere è il servizio. Bisogna custodire la gente, aver cura di ogni persona, con amore, specialmente dei bambini, dei vecchi, di coloro che sono più fragili e che spesso sono nella periferia del nostro cuore». </a:t>
            </a:r>
          </a:p>
          <a:p>
            <a:pPr algn="ctr"/>
            <a:endParaRPr lang="it-IT" sz="3200" b="1" spc="5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it-IT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Papa Francesco</a:t>
            </a:r>
            <a:endParaRPr lang="it-IT" sz="32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79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lica">
  <a:themeElements>
    <a:clrScheme name="Elic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Elic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lic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1053</TotalTime>
  <Words>449</Words>
  <Application>Microsoft Office PowerPoint</Application>
  <PresentationFormat>Presentazione su schermo (4:3)</PresentationFormat>
  <Paragraphs>81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6" baseType="lpstr">
      <vt:lpstr>Elica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I.C. A.VESPUCCI VIBO</dc:creator>
  <cp:lastModifiedBy>I.C. A.VESPUCCI VIBO</cp:lastModifiedBy>
  <cp:revision>115</cp:revision>
  <cp:lastPrinted>2016-04-26T14:13:00Z</cp:lastPrinted>
  <dcterms:created xsi:type="dcterms:W3CDTF">2016-04-20T14:44:45Z</dcterms:created>
  <dcterms:modified xsi:type="dcterms:W3CDTF">2016-04-27T16:36:27Z</dcterms:modified>
</cp:coreProperties>
</file>